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4" r:id="rId11"/>
    <p:sldId id="275" r:id="rId12"/>
    <p:sldId id="276" r:id="rId13"/>
    <p:sldId id="267" r:id="rId14"/>
    <p:sldId id="268" r:id="rId15"/>
    <p:sldId id="269" r:id="rId16"/>
    <p:sldId id="273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B888-0452-4BE7-8F18-78E90FADE4D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0696-AB7D-4053-8C41-8042FCDC0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4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B888-0452-4BE7-8F18-78E90FADE4D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0696-AB7D-4053-8C41-8042FCDC0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4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B888-0452-4BE7-8F18-78E90FADE4D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0696-AB7D-4053-8C41-8042FCDC0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1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B888-0452-4BE7-8F18-78E90FADE4D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0696-AB7D-4053-8C41-8042FCDC0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B888-0452-4BE7-8F18-78E90FADE4D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0696-AB7D-4053-8C41-8042FCDC0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2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B888-0452-4BE7-8F18-78E90FADE4D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0696-AB7D-4053-8C41-8042FCDC0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4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B888-0452-4BE7-8F18-78E90FADE4D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0696-AB7D-4053-8C41-8042FCDC0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9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B888-0452-4BE7-8F18-78E90FADE4D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0696-AB7D-4053-8C41-8042FCDC0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8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B888-0452-4BE7-8F18-78E90FADE4D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0696-AB7D-4053-8C41-8042FCDC0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9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B888-0452-4BE7-8F18-78E90FADE4D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0696-AB7D-4053-8C41-8042FCDC0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7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B888-0452-4BE7-8F18-78E90FADE4D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0696-AB7D-4053-8C41-8042FCDC0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7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9B888-0452-4BE7-8F18-78E90FADE4D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00696-AB7D-4053-8C41-8042FCDC0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5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533400"/>
            <a:ext cx="9067800" cy="35052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lo-LA" sz="4000" b="1" dirty="0">
                <a:latin typeface="Phetsarath OT" pitchFamily="2" charset="0"/>
                <a:cs typeface="Phetsarath OT" pitchFamily="2" charset="0"/>
              </a:rPr>
              <a:t>ເອກະສານ​ການສະຫຼຸບ ​ແລະ ຖອດ​ຖ​ອນບົດຮຽນ​</a:t>
            </a:r>
            <a:r>
              <a:rPr lang="en-US" sz="4000" dirty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4000" dirty="0">
                <a:latin typeface="Phetsarath OT" pitchFamily="2" charset="0"/>
                <a:cs typeface="Phetsarath OT" pitchFamily="2" charset="0"/>
              </a:rPr>
            </a:br>
            <a:r>
              <a:rPr lang="lo-LA" sz="4000" b="1" dirty="0">
                <a:latin typeface="Phetsarath OT" pitchFamily="2" charset="0"/>
                <a:cs typeface="Phetsarath OT" pitchFamily="2" charset="0"/>
              </a:rPr>
              <a:t>ກ່ຽວ​ກັບ ການ​ຂໍ​ຕໍາ​ແໜ່​ງວິຊາ​ການຂອງ​ຄູ ​ໃນ​ສະ​ຖາ​ບັນ​ສ້າງ​</a:t>
            </a:r>
            <a:r>
              <a:rPr lang="lo-LA" sz="4000" b="1" dirty="0" smtClean="0">
                <a:latin typeface="Phetsarath OT" pitchFamily="2" charset="0"/>
                <a:cs typeface="Phetsarath OT" pitchFamily="2" charset="0"/>
              </a:rPr>
              <a:t>ຄູ</a:t>
            </a:r>
            <a:r>
              <a:rPr lang="en-US" sz="40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40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000" dirty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000" dirty="0">
                <a:latin typeface="Phetsarath OT" pitchFamily="2" charset="0"/>
                <a:cs typeface="Phetsarath OT" pitchFamily="2" charset="0"/>
              </a:rPr>
            </a:br>
            <a:r>
              <a:rPr lang="lo-LA" sz="2000" dirty="0">
                <a:latin typeface="Phetsarath OT" pitchFamily="2" charset="0"/>
                <a:cs typeface="Phetsarath OT" pitchFamily="2" charset="0"/>
              </a:rPr>
              <a:t>(ຮັບ​ໃຊ້​ກອງ​ປະຊຸມ ຜູ້​ບໍລິຫານ​ສະ​ຖາ​ບັນ​ສ້າງ​ຄູ ທີ່ ວຄ ປາກ​ເຊ ​ຄັ້ງວັນ​ທີ 27</a:t>
            </a:r>
            <a:r>
              <a:rPr lang="en-US" sz="2000" dirty="0">
                <a:latin typeface="Phetsarath OT" pitchFamily="2" charset="0"/>
                <a:cs typeface="Phetsarath OT" pitchFamily="2" charset="0"/>
              </a:rPr>
              <a:t>-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29</a:t>
            </a:r>
            <a:r>
              <a:rPr lang="en-US" sz="2000" dirty="0">
                <a:latin typeface="Phetsarath OT" pitchFamily="2" charset="0"/>
                <a:cs typeface="Phetsarath OT" pitchFamily="2" charset="0"/>
              </a:rPr>
              <a:t>/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04</a:t>
            </a:r>
            <a:r>
              <a:rPr lang="en-US" sz="2000" dirty="0">
                <a:latin typeface="Phetsarath OT" pitchFamily="2" charset="0"/>
                <a:cs typeface="Phetsarath OT" pitchFamily="2" charset="0"/>
              </a:rPr>
              <a:t>/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2015)</a:t>
            </a:r>
            <a:endParaRPr lang="en-US" sz="2000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/>
          <a:stretch/>
        </p:blipFill>
        <p:spPr>
          <a:xfrm>
            <a:off x="0" y="228600"/>
            <a:ext cx="8839199" cy="650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5079" r="7040" b="13309"/>
          <a:stretch/>
        </p:blipFill>
        <p:spPr>
          <a:xfrm>
            <a:off x="0" y="18197"/>
            <a:ext cx="9144000" cy="68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4" t="8127" r="9912" b="12188"/>
          <a:stretch/>
        </p:blipFill>
        <p:spPr>
          <a:xfrm>
            <a:off x="218364" y="37532"/>
            <a:ext cx="8925636" cy="674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b="1" dirty="0" smtClean="0">
                <a:latin typeface="Phetsarath OT" pitchFamily="2" charset="0"/>
                <a:cs typeface="Phetsarath OT" pitchFamily="2" charset="0"/>
              </a:rPr>
              <a:t>7. ການ</a:t>
            </a:r>
            <a:r>
              <a:rPr lang="lo-LA" b="1" dirty="0">
                <a:latin typeface="Phetsarath OT" pitchFamily="2" charset="0"/>
                <a:cs typeface="Phetsarath OT" pitchFamily="2" charset="0"/>
              </a:rPr>
              <a:t>ຄົ້ນຄວ້າ​ຜ່ານ ​ແລະ </a:t>
            </a:r>
            <a:r>
              <a:rPr lang="lo-LA" b="1" dirty="0" smtClean="0">
                <a:latin typeface="Phetsarath OT" pitchFamily="2" charset="0"/>
                <a:cs typeface="Phetsarath OT" pitchFamily="2" charset="0"/>
              </a:rPr>
              <a:t>ຮັບຮອງ (ຕໍ່)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5562600" cy="5410200"/>
          </a:xfrm>
        </p:spPr>
        <p:txBody>
          <a:bodyPr>
            <a:normAutofit/>
          </a:bodyPr>
          <a:lstStyle/>
          <a:p>
            <a:r>
              <a:rPr lang="lo-LA" sz="2000" b="1" dirty="0">
                <a:latin typeface="Phetsarath OT" pitchFamily="2" charset="0"/>
                <a:cs typeface="Phetsarath OT" pitchFamily="2" charset="0"/>
              </a:rPr>
              <a:t>ໃນ​ວັນ​ທີ 01/04/2015 ​ກອງ​ປະຊຸມ​ຜ່ານ ​ແລະ ຮັບຮອງ​</a:t>
            </a:r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ຕຳ ແ</a:t>
            </a:r>
            <a:r>
              <a:rPr lang="lo-LA" sz="2000" b="1" dirty="0">
                <a:latin typeface="Phetsarath OT" pitchFamily="2" charset="0"/>
                <a:cs typeface="Phetsarath OT" pitchFamily="2" charset="0"/>
              </a:rPr>
              <a:t>ໜ່</a:t>
            </a:r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​ງວິຊາ</a:t>
            </a:r>
            <a:r>
              <a:rPr lang="lo-LA" sz="2000" b="1" dirty="0">
                <a:latin typeface="Phetsarath OT" pitchFamily="2" charset="0"/>
                <a:cs typeface="Phetsarath OT" pitchFamily="2" charset="0"/>
              </a:rPr>
              <a:t>​ການ​ໃຫ້​ແກ່​ຄູ​ສອນ​ໃນ​ວິທະຍາ​ໄລ​ຄູ​  ​ເຊິ່ງ​ເປັນກອງ​ປະຊຸມຄັ້ງທຳ​ອິດ ໄດ້​ຈັດ​ຂຶ້ນ​​ທີ່​ກະຊວງ​ສຶກສາ​ທິການ ​ແລະ ກິລາ ​ພາຍ​ໃຕ້​ການ​ເປັນ​ປະທານຂອງ ທ່ານ ລັດຖະມົນຕີ​ຊ່ວຍ​ວ່າການ​ກະຊວງ​ສຶກສາ​ທິການ ​ແລະ ກິລາ ​ເຊິ່ງປະກອບ​ມີ​ຄະນະ​ກຳມະການທັງໝົດ 09 </a:t>
            </a:r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ທ່ານ ເຊິ່ງໄດ້ດຳເນີນຕາມວາລະດັ່ງນີ້:</a:t>
            </a:r>
          </a:p>
          <a:p>
            <a:pPr lvl="0"/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ສະ</a:t>
            </a:r>
            <a:r>
              <a:rPr lang="lo-LA" sz="2000" b="1" dirty="0">
                <a:latin typeface="Phetsarath OT" pitchFamily="2" charset="0"/>
                <a:cs typeface="Phetsarath OT" pitchFamily="2" charset="0"/>
              </a:rPr>
              <a:t>​ເໜີ ຄວາມ​ເປັນ​ມາ</a:t>
            </a:r>
            <a:endParaRPr lang="en-US" sz="2000" b="1" dirty="0">
              <a:latin typeface="Phetsarath OT" pitchFamily="2" charset="0"/>
              <a:cs typeface="Phetsarath OT" pitchFamily="2" charset="0"/>
            </a:endParaRPr>
          </a:p>
          <a:p>
            <a:pPr lvl="0"/>
            <a:r>
              <a:rPr lang="lo-LA" sz="2000" b="1" dirty="0">
                <a:latin typeface="Phetsarath OT" pitchFamily="2" charset="0"/>
                <a:cs typeface="Phetsarath OT" pitchFamily="2" charset="0"/>
              </a:rPr>
              <a:t>ສະ​ເໜີ ຈຳນວນ​ຜູ້​ທີ່​ໄດ້​ສະ​ເໜີຂໍ​ຜູ້ຕຳ​ແໜ່ງຜູ້​ຊ່ວຍ​ອາຈານ ​ແລະ ອາຈານ.</a:t>
            </a:r>
            <a:endParaRPr lang="en-US" sz="2000" b="1" dirty="0">
              <a:latin typeface="Phetsarath OT" pitchFamily="2" charset="0"/>
              <a:cs typeface="Phetsarath OT" pitchFamily="2" charset="0"/>
            </a:endParaRPr>
          </a:p>
          <a:p>
            <a:pPr lvl="0"/>
            <a:r>
              <a:rPr lang="lo-LA" sz="2000" b="1" dirty="0">
                <a:latin typeface="Phetsarath OT" pitchFamily="2" charset="0"/>
                <a:cs typeface="Phetsarath OT" pitchFamily="2" charset="0"/>
              </a:rPr>
              <a:t>ຜ່ານ​ຜົນງານ​ທາງ​ດ້ານ​ວິຊາ​ການ​ຂອງ​ຄູ​ສອນ​ແຕ່ລະ​ທ່ານ ​ເປັນ​ລາຍ​ບຸກຄົນ.</a:t>
            </a:r>
            <a:endParaRPr lang="en-US" sz="2000" b="1" dirty="0">
              <a:latin typeface="Phetsarath OT" pitchFamily="2" charset="0"/>
              <a:cs typeface="Phetsarath OT" pitchFamily="2" charset="0"/>
            </a:endParaRPr>
          </a:p>
          <a:p>
            <a:pPr lvl="0"/>
            <a:r>
              <a:rPr lang="lo-LA" sz="2000" b="1" dirty="0">
                <a:latin typeface="Phetsarath OT" pitchFamily="2" charset="0"/>
                <a:cs typeface="Phetsarath OT" pitchFamily="2" charset="0"/>
              </a:rPr>
              <a:t>ຄະນະ​ກຳມະການ ປະກອບ​ຄຳ​ຄິດ​ເຫັນ ກ່ຽວກັບ ການ​ຕີ​ລາຄາ​​ໃຫ້​ຄະ​ແນນຂອງ​ກ​ອງ​ເລຂາ.</a:t>
            </a:r>
            <a:endParaRPr lang="en-US" sz="2000" b="1" dirty="0">
              <a:latin typeface="Phetsarath OT" pitchFamily="2" charset="0"/>
              <a:cs typeface="Phetsarath OT" pitchFamily="2" charset="0"/>
            </a:endParaRPr>
          </a:p>
          <a:p>
            <a:pPr lvl="0"/>
            <a:r>
              <a:rPr lang="lo-LA" sz="2000" b="1" dirty="0">
                <a:latin typeface="Phetsarath OT" pitchFamily="2" charset="0"/>
                <a:cs typeface="Phetsarath OT" pitchFamily="2" charset="0"/>
              </a:rPr>
              <a:t>ທີ່​ປະຊຸມ ຕົກລົງ​ຮັບຮອງ​ຜູ້​ທີ່​ຜ່ານ ​ແລະ ບໍ່ຜ່ານ.</a:t>
            </a:r>
            <a:endParaRPr lang="en-US" sz="2000" b="1" dirty="0">
              <a:latin typeface="Phetsarath OT" pitchFamily="2" charset="0"/>
              <a:cs typeface="Phetsarath OT" pitchFamily="2" charset="0"/>
            </a:endParaRPr>
          </a:p>
          <a:p>
            <a:pPr lvl="0"/>
            <a:r>
              <a:rPr lang="lo-LA" sz="2000" b="1" dirty="0">
                <a:latin typeface="Phetsarath OT" pitchFamily="2" charset="0"/>
                <a:cs typeface="Phetsarath OT" pitchFamily="2" charset="0"/>
              </a:rPr>
              <a:t>ຜ່ານ​ບົດ​ບັນທຶກ​ກອງ​ປະຊຸມ.</a:t>
            </a:r>
            <a:endParaRPr lang="en-US" sz="2000" b="1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78" y="3893024"/>
            <a:ext cx="3653444" cy="258941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71600"/>
            <a:ext cx="3657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lvl="0"/>
            <a:r>
              <a:rPr lang="lo-LA" sz="31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lo-LA" sz="3100" b="1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3100" b="1" dirty="0" smtClean="0">
                <a:latin typeface="Phetsarath OT" pitchFamily="2" charset="0"/>
                <a:cs typeface="Phetsarath OT" pitchFamily="2" charset="0"/>
              </a:rPr>
              <a:t>8. ຜົນ</a:t>
            </a:r>
            <a:r>
              <a:rPr lang="lo-LA" sz="3100" b="1" dirty="0">
                <a:latin typeface="Phetsarath OT" pitchFamily="2" charset="0"/>
                <a:cs typeface="Phetsarath OT" pitchFamily="2" charset="0"/>
              </a:rPr>
              <a:t>ໄດ້ຮັບຂອງກອງປະຊຸມ</a:t>
            </a:r>
            <a:r>
              <a:rPr lang="lo-LA" b="1" dirty="0"/>
              <a:t>​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	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ກອງ</a:t>
            </a:r>
            <a:r>
              <a:rPr lang="lo-LA" sz="2400" dirty="0">
                <a:latin typeface="Phetsarath OT" pitchFamily="2" charset="0"/>
                <a:cs typeface="Phetsarath OT" pitchFamily="2" charset="0"/>
              </a:rPr>
              <a:t>​ປະຊຸມໄດ້ມີມະຕິຜ່ານ ແລະ ຮັບຮອງເອົາຕຳແໜ່ງຜູ້ຊ່ວຍອາຈານ ຈຳນນວນ 5 ທ່ານ; ຜ່ານ ແລະ ຮັບຮອງເອົາຕຳແໜ່ງ ອາຈານ ຈຳນວນ 10 ທ່ານ.  ສຳລັບ​ຄູ​ສອນອີກ 3 ທ່ານ ທີ່​ສະ​ເໜີ​ຂໍ​ຕຳ​​ແໜ່​ງ  ອາຈານ ນັ້ນ​ຄະນະ​ກຳມະການ​ເຫັນ​ດີ ​ໃຫ້​ພວກ​ກ່ຽວ​ຮັບ​ເອົາ​ຕຳ​ແໜ່​ງ ຜູ້​ຊ່ວຍ​ອາຈານ ຈາກ​ນັ້ນ ກົມ​ສ້າງ​ຄູ​ ຈຶ່ງ​​ໄດ້ແຈ້ງ​ໃຫ້​ພວກ​ກ່ຽວ​ຕອບ​ຮັບ​ດ້ວຍ​ການ​ຂຽນ​ຄຳ​ຮ້ອງ​ຄືນ​ໃໝ່ ​ແລະ​ປະ​ຈຸ​ບັນ​ພວກ​ກ່ຽວ​ກໍ່​ໄດ້​ຕອບ​ຮັບ ​ແລະ ຂຽນຄຳ​ຮ້ອງ​ມາ​ເປັນ​ທາງ​ການ​ແລ້ວ. ຈຶ່ງ​ສະຫລູ​ບ​ຜົນ​ການ​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ພິຈາລະນາ ​</a:t>
            </a:r>
            <a:r>
              <a:rPr lang="lo-LA" sz="2400" dirty="0">
                <a:latin typeface="Phetsarath OT" pitchFamily="2" charset="0"/>
                <a:cs typeface="Phetsarath OT" pitchFamily="2" charset="0"/>
              </a:rPr>
              <a:t>ຕຳ​ແໜ່​ງ​ໃນ​ຄັ້ງ​ນີ້​ໄດ້​ດັ່ງ​ນີ້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:</a:t>
            </a:r>
          </a:p>
          <a:p>
            <a:pPr marL="0" indent="0">
              <a:buNone/>
            </a:pPr>
            <a:endParaRPr lang="en-US" sz="2400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lo-LA" sz="2400" dirty="0">
                <a:latin typeface="Phetsarath OT" pitchFamily="2" charset="0"/>
                <a:cs typeface="Phetsarath OT" pitchFamily="2" charset="0"/>
              </a:rPr>
              <a:t>ກ. ​ເຫັນດີ​​ຮັບຮອງ​ໃຫ້​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ຕຳແ</a:t>
            </a:r>
            <a:r>
              <a:rPr lang="lo-LA" sz="2400" dirty="0">
                <a:latin typeface="Phetsarath OT" pitchFamily="2" charset="0"/>
                <a:cs typeface="Phetsarath OT" pitchFamily="2" charset="0"/>
              </a:rPr>
              <a:t>ໜ່​ງຜູ້​ຊ່ວຍ​ອາຈານ ຈຳນວນ 8 ທ່ານ, ຍິງ 3 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ທ່ານ            </a:t>
            </a:r>
            <a:endParaRPr lang="en-US" sz="2400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lo-LA" sz="2400" dirty="0">
                <a:latin typeface="Phetsarath OT" pitchFamily="2" charset="0"/>
                <a:cs typeface="Phetsarath OT" pitchFamily="2" charset="0"/>
              </a:rPr>
              <a:t>ຂ. ​ເຫັນ​ດີຮັບຮອງ​ໃຫ້​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ຕຳ​</a:t>
            </a:r>
            <a:r>
              <a:rPr lang="lo-LA" sz="2400" dirty="0">
                <a:latin typeface="Phetsarath OT" pitchFamily="2" charset="0"/>
                <a:cs typeface="Phetsarath OT" pitchFamily="2" charset="0"/>
              </a:rPr>
              <a:t>ແໜ່​ງ ອາຈານ ຈຳນວນ 10 ທ່ານ, ຍິງ 2 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ທ່ານ</a:t>
            </a:r>
          </a:p>
          <a:p>
            <a:pPr marL="0" indent="0">
              <a:buNone/>
            </a:pPr>
            <a:endParaRPr lang="lo-LA" sz="2400" dirty="0" smtClean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lo-LA" sz="2400" b="1" i="1" dirty="0" smtClean="0">
                <a:latin typeface="Phetsarath OT" pitchFamily="2" charset="0"/>
                <a:cs typeface="Phetsarath OT" pitchFamily="2" charset="0"/>
              </a:rPr>
              <a:t>ປັດ</a:t>
            </a:r>
            <a:r>
              <a:rPr lang="lo-LA" sz="2400" b="1" i="1" dirty="0">
                <a:latin typeface="Phetsarath OT" pitchFamily="2" charset="0"/>
                <a:cs typeface="Phetsarath OT" pitchFamily="2" charset="0"/>
              </a:rPr>
              <a:t>ຈຸ​ບັນ​ກຳລັງດຳ​ເນີນ​ການ​ຢູ່​ໃນ​ຂັ້ນ​ຕອນ​ນຳ​ສະ​ເໜີ​ອະນຸມັດ​ຂໍ້​ຕົກລົງ.</a:t>
            </a:r>
            <a:endParaRPr lang="en-US" sz="2400" b="1" i="1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endParaRPr lang="en-US" sz="2400" dirty="0">
              <a:latin typeface="Phetsarath OT" pitchFamily="2" charset="0"/>
              <a:cs typeface="Phetsarath OT" pitchFamily="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28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33400"/>
          </a:xfrm>
        </p:spPr>
        <p:txBody>
          <a:bodyPr>
            <a:normAutofit/>
          </a:bodyPr>
          <a:lstStyle/>
          <a:p>
            <a:pPr lvl="0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9.ຈຸດ</a:t>
            </a:r>
            <a:r>
              <a:rPr lang="lo-LA" sz="2400" b="1" dirty="0">
                <a:latin typeface="Phetsarath OT" pitchFamily="2" charset="0"/>
                <a:cs typeface="Phetsarath OT" pitchFamily="2" charset="0"/>
              </a:rPr>
              <a:t>​ດີ ​ແລະ ຈຸດ​ອ່ອນ</a:t>
            </a:r>
            <a:endParaRPr lang="en-US" sz="24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4038600" cy="914400"/>
          </a:xfrm>
        </p:spPr>
        <p:txBody>
          <a:bodyPr>
            <a:noAutofit/>
          </a:bodyPr>
          <a:lstStyle/>
          <a:p>
            <a:pPr marL="0" lvl="1"/>
            <a:endParaRPr lang="lo-LA" sz="1200" dirty="0" smtClean="0"/>
          </a:p>
          <a:p>
            <a:pPr marL="0" lvl="1"/>
            <a:endParaRPr lang="lo-LA" sz="1200" dirty="0"/>
          </a:p>
          <a:p>
            <a:pPr marL="0" lvl="1" algn="ctr"/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ຈຸດ</a:t>
            </a:r>
            <a:r>
              <a:rPr lang="lo-LA" sz="3200" dirty="0">
                <a:latin typeface="Phetsarath OT" pitchFamily="2" charset="0"/>
                <a:cs typeface="Phetsarath OT" pitchFamily="2" charset="0"/>
              </a:rPr>
              <a:t>​ດີ:</a:t>
            </a:r>
            <a:endParaRPr lang="en-US" sz="3200" dirty="0">
              <a:latin typeface="Phetsarath OT" pitchFamily="2" charset="0"/>
              <a:cs typeface="Phetsarath OT" pitchFamily="2" charset="0"/>
            </a:endParaRPr>
          </a:p>
          <a:p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295400"/>
            <a:ext cx="8534400" cy="5410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lo-LA" sz="2600" dirty="0">
                <a:latin typeface="Phetsarath OT" pitchFamily="2" charset="0"/>
                <a:cs typeface="Phetsarath OT" pitchFamily="2" charset="0"/>
              </a:rPr>
              <a:t>ຄູ​ຜູ້​ສະ​ເໜີຂໍ​ຕຳ​ແໜ່ງ ສ່ວນຫຼາຍ​ໄດ້​ປະກອບ​ເອກະສານ​ເປັນ​ສຳນວນ​ຄົບ​ຖ້ວນ ​ແລະ ຈັດ​ເປັນ​ລະບົບ​ດີ.</a:t>
            </a:r>
            <a:endParaRPr lang="en-US" sz="2600" dirty="0">
              <a:latin typeface="Phetsarath OT" pitchFamily="2" charset="0"/>
              <a:cs typeface="Phetsarath OT" pitchFamily="2" charset="0"/>
            </a:endParaRPr>
          </a:p>
          <a:p>
            <a:pPr lvl="0"/>
            <a:r>
              <a:rPr lang="lo-LA" sz="2600" dirty="0">
                <a:latin typeface="Phetsarath OT" pitchFamily="2" charset="0"/>
                <a:cs typeface="Phetsarath OT" pitchFamily="2" charset="0"/>
              </a:rPr>
              <a:t>​ໃນ​ເອກະສານ​ປະກອບ​ການ​ສອນ ມີການ​ຮີບ​ໂຮມ, ສັງ​ລວມເອກະສານປະກອບການສອນຄົບຖ້ວນ ລະອຽດ</a:t>
            </a:r>
            <a:r>
              <a:rPr lang="en-US" sz="2600" dirty="0">
                <a:latin typeface="Phetsarath OT" pitchFamily="2" charset="0"/>
                <a:cs typeface="Phetsarath OT" pitchFamily="2" charset="0"/>
              </a:rPr>
              <a:t>, </a:t>
            </a:r>
            <a:r>
              <a:rPr lang="lo-LA" sz="2600" dirty="0">
                <a:latin typeface="Phetsarath OT" pitchFamily="2" charset="0"/>
                <a:cs typeface="Phetsarath OT" pitchFamily="2" charset="0"/>
              </a:rPr>
              <a:t>ຈົບງາມ</a:t>
            </a:r>
            <a:r>
              <a:rPr lang="en-US" sz="2600" dirty="0">
                <a:latin typeface="Phetsarath OT" pitchFamily="2" charset="0"/>
                <a:cs typeface="Phetsarath OT" pitchFamily="2" charset="0"/>
              </a:rPr>
              <a:t>, </a:t>
            </a:r>
            <a:r>
              <a:rPr lang="lo-LA" sz="2600" dirty="0">
                <a:latin typeface="Phetsarath OT" pitchFamily="2" charset="0"/>
                <a:cs typeface="Phetsarath OT" pitchFamily="2" charset="0"/>
              </a:rPr>
              <a:t>ເປັນລະບົບ ພົວພັນກັບວິຊາທີ່ສະເໜີຂໍ ເຊິ່ງໄດ້ຈັດພິມເປັນເຫຼັ້ມຄັກແນ່.</a:t>
            </a:r>
            <a:endParaRPr lang="en-US" sz="2600" dirty="0">
              <a:latin typeface="Phetsarath OT" pitchFamily="2" charset="0"/>
              <a:cs typeface="Phetsarath OT" pitchFamily="2" charset="0"/>
            </a:endParaRPr>
          </a:p>
          <a:p>
            <a:pPr lvl="0"/>
            <a:r>
              <a:rPr lang="lo-LA" sz="2600" dirty="0">
                <a:latin typeface="Phetsarath OT" pitchFamily="2" charset="0"/>
                <a:cs typeface="Phetsarath OT" pitchFamily="2" charset="0"/>
              </a:rPr>
              <a:t>​ໃນ​ເອກະສານ​ປະກອບ​ການ​ບັນຍາຍ ມີແຜນການສອນ, ມີ​ບົດ​ສອນ, ບົດບັນຍາຍ ການ​ສອນ ເປັນ </a:t>
            </a:r>
            <a:r>
              <a:rPr lang="en-US" sz="2600" dirty="0">
                <a:latin typeface="Phetsarath OT" pitchFamily="2" charset="0"/>
                <a:cs typeface="Phetsarath OT" pitchFamily="2" charset="0"/>
              </a:rPr>
              <a:t>Power point </a:t>
            </a:r>
            <a:r>
              <a:rPr lang="lo-LA" sz="2600" dirty="0">
                <a:latin typeface="Phetsarath OT" pitchFamily="2" charset="0"/>
                <a:cs typeface="Phetsarath OT" pitchFamily="2" charset="0"/>
              </a:rPr>
              <a:t>ແລະ ມີອຸປະກອນ​ປະກອບ​ການ​ສອນ. </a:t>
            </a:r>
            <a:endParaRPr lang="en-US" sz="2600" dirty="0">
              <a:latin typeface="Phetsarath OT" pitchFamily="2" charset="0"/>
              <a:cs typeface="Phetsarath OT" pitchFamily="2" charset="0"/>
            </a:endParaRPr>
          </a:p>
          <a:p>
            <a:pPr lvl="0"/>
            <a:r>
              <a:rPr lang="lo-LA" sz="2600" dirty="0">
                <a:latin typeface="Phetsarath OT" pitchFamily="2" charset="0"/>
                <a:cs typeface="Phetsarath OT" pitchFamily="2" charset="0"/>
              </a:rPr>
              <a:t>​ໃນ​ແຟ້ມສະ​ສົມ​ຜົນງານ ມີໃບຢັ້ງຢືນໃນການເຂົ້າຮ່ວມເຝິກອົມຮົມ</a:t>
            </a:r>
            <a:r>
              <a:rPr lang="en-US" sz="2600" dirty="0">
                <a:latin typeface="Phetsarath OT" pitchFamily="2" charset="0"/>
                <a:cs typeface="Phetsarath OT" pitchFamily="2" charset="0"/>
              </a:rPr>
              <a:t>, </a:t>
            </a:r>
            <a:r>
              <a:rPr lang="lo-LA" sz="2600" dirty="0">
                <a:latin typeface="Phetsarath OT" pitchFamily="2" charset="0"/>
                <a:cs typeface="Phetsarath OT" pitchFamily="2" charset="0"/>
              </a:rPr>
              <a:t>ໃບຍ້ອງຍໍຈຳນວນຫຼວງຫຼາຍ</a:t>
            </a:r>
            <a:r>
              <a:rPr lang="en-US" sz="2600" dirty="0">
                <a:latin typeface="Phetsarath OT" pitchFamily="2" charset="0"/>
                <a:cs typeface="Phetsarath OT" pitchFamily="2" charset="0"/>
              </a:rPr>
              <a:t>, </a:t>
            </a:r>
            <a:r>
              <a:rPr lang="lo-LA" sz="2600" dirty="0">
                <a:latin typeface="Phetsarath OT" pitchFamily="2" charset="0"/>
                <a:cs typeface="Phetsarath OT" pitchFamily="2" charset="0"/>
              </a:rPr>
              <a:t>ຫຼຽນໄຊແຮງງານ ແລະ ມີການຈັດເປັນລະບຽບຮຽບຮ້ອຍດີ.</a:t>
            </a:r>
            <a:endParaRPr lang="en-US" sz="2600" dirty="0">
              <a:latin typeface="Phetsarath OT" pitchFamily="2" charset="0"/>
              <a:cs typeface="Phetsarath OT" pitchFamily="2" charset="0"/>
            </a:endParaRPr>
          </a:p>
          <a:p>
            <a:pPr lvl="0"/>
            <a:r>
              <a:rPr lang="lo-LA" sz="2600" dirty="0">
                <a:latin typeface="Phetsarath OT" pitchFamily="2" charset="0"/>
                <a:cs typeface="Phetsarath OT" pitchFamily="2" charset="0"/>
              </a:rPr>
              <a:t>ຄູ​ສອນ​ຈຳນວນໜຶ່ງ​ໄດ້​ມີບົດຄວາມ ແລະ ບົດແປ ທີ່ຫຼາກຫຼາຍ ເຊິ່ງກ່ຽວພັນກັບ ສາຂາ ວິຊາທີ່ສະເໜີຂໍຕຳ  ແໜ່ງ.</a:t>
            </a:r>
            <a:endParaRPr lang="en-US" sz="2600" dirty="0">
              <a:latin typeface="Phetsarath OT" pitchFamily="2" charset="0"/>
              <a:cs typeface="Phetsarath OT" pitchFamily="2" charset="0"/>
            </a:endParaRPr>
          </a:p>
          <a:p>
            <a:pPr lvl="0"/>
            <a:r>
              <a:rPr lang="lo-LA" sz="2600" dirty="0">
                <a:latin typeface="Phetsarath OT" pitchFamily="2" charset="0"/>
                <a:cs typeface="Phetsarath OT" pitchFamily="2" charset="0"/>
              </a:rPr>
              <a:t>​ໃນ​ດ້ານ​ລະດັບພາສາ​ຕ່າງປະ​ເທດ ຄູ​ສອນ​ຈຳນວນໜຶ່ງກໍ​ໄດ້​ມີ​ໃບຢັ້ງຢືນ ການ​ຮຽນ ​ແລະ ການ​ຝຶກ​ອົບຮົມ ພາສາ​ຕ່າງປະ​ເທດ</a:t>
            </a:r>
            <a:endParaRPr lang="en-US" sz="2600" dirty="0">
              <a:latin typeface="Phetsarath OT" pitchFamily="2" charset="0"/>
              <a:cs typeface="Phetsarath OT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24200" y="152400"/>
            <a:ext cx="3203575" cy="944562"/>
          </a:xfrm>
        </p:spPr>
        <p:txBody>
          <a:bodyPr>
            <a:normAutofit fontScale="62500" lnSpcReduction="20000"/>
          </a:bodyPr>
          <a:lstStyle/>
          <a:p>
            <a:pPr marL="0" lvl="1"/>
            <a:endParaRPr lang="lo-LA" dirty="0" smtClean="0"/>
          </a:p>
          <a:p>
            <a:pPr marL="0" lvl="1"/>
            <a:endParaRPr lang="lo-LA" dirty="0"/>
          </a:p>
          <a:p>
            <a:pPr marL="0" lvl="1" algn="ctr"/>
            <a:r>
              <a:rPr lang="lo-LA" sz="5100" dirty="0" smtClean="0">
                <a:latin typeface="Phetsarath OT" pitchFamily="2" charset="0"/>
                <a:cs typeface="Phetsarath OT" pitchFamily="2" charset="0"/>
              </a:rPr>
              <a:t>ຈຸດ</a:t>
            </a:r>
            <a:r>
              <a:rPr lang="lo-LA" sz="5100" dirty="0">
                <a:latin typeface="Phetsarath OT" pitchFamily="2" charset="0"/>
                <a:cs typeface="Phetsarath OT" pitchFamily="2" charset="0"/>
              </a:rPr>
              <a:t>​ອ່ອນ:</a:t>
            </a:r>
            <a:endParaRPr lang="en-US" sz="5100" dirty="0">
              <a:latin typeface="Phetsarath OT" pitchFamily="2" charset="0"/>
              <a:cs typeface="Phetsarath OT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304800" y="914400"/>
            <a:ext cx="8839200" cy="56388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lo-LA" dirty="0">
                <a:latin typeface="Phetsarath OT" pitchFamily="2" charset="0"/>
                <a:cs typeface="Phetsarath OT" pitchFamily="2" charset="0"/>
              </a:rPr>
              <a:t>ການ​ປະກອບ​ແບບ​ຟອມ​ເອກະສານຕ່າງໆ​ ຂອງ​ຄູ​ສອນ​ຈຳນວນໜຶ່ງຍັງ​ບໍ່ຄົບ​ຖ້ວນ ​ເຊັ່ນ: ​ປະຫວັດການ​ເຮັດ​ວຽກ, ແບບ​ຟອມຜົນງານ​ວິຊາ​ການ, ...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pPr lvl="0">
              <a:lnSpc>
                <a:spcPct val="150000"/>
              </a:lnSpc>
            </a:pPr>
            <a:r>
              <a:rPr lang="lo-LA" dirty="0">
                <a:latin typeface="Phetsarath OT" pitchFamily="2" charset="0"/>
                <a:cs typeface="Phetsarath OT" pitchFamily="2" charset="0"/>
              </a:rPr>
              <a:t>​​ເອກະສານປະກອບການສອນ ຍັງບໍ່ຫຼາກຫຼາຍ ແລະ ຈຳນວນໜຶ່ງທີ່ສົ່ງມາ ບໍ່ສອດຄ່ອງກັບວິຊາທີ່ຂໍ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pPr lvl="0">
              <a:lnSpc>
                <a:spcPct val="150000"/>
              </a:lnSpc>
            </a:pPr>
            <a:r>
              <a:rPr lang="lo-LA" dirty="0">
                <a:latin typeface="Phetsarath OT" pitchFamily="2" charset="0"/>
                <a:cs typeface="Phetsarath OT" pitchFamily="2" charset="0"/>
              </a:rPr>
              <a:t>​ໃນ​ເອກະສານ​ປະກອບ​ການ​ບັນຍາຍ ຄູສອນ​ຜູ້​ທີ່​ສະ​ເໜີຂໍ​ຈຳນວນ​ໜຶ່ງ ​ແມ່ນ​ຍັງ​ບໍ່ມີບົດບັນຍາຍການ​ສອນ, ຍັງຂາດຮູບພາບຕ່າງໆ ເພື່ອສື່ເຖິງຮູບປະທຳຫຼາຍຂຶ້ນ, ເອກະສານທີ່ມີບໍ່ກ່ຽວພັນກັບສາຂາວິຊາທີ່ຂໍເຊັ່ນ: ການສອນບົດລາຍງານ</a:t>
            </a:r>
            <a:r>
              <a:rPr lang="en-US" dirty="0">
                <a:latin typeface="Phetsarath OT" pitchFamily="2" charset="0"/>
                <a:cs typeface="Phetsarath OT" pitchFamily="2" charset="0"/>
              </a:rPr>
              <a:t>, 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ນິຕິກຳກ່ຽວກັບວຽກງານວິຊາການ ເອກະສານທີ່ສົ່ງມາຈຳນວນໜຶ່ງແມ່ນບໍ່ກ່ຽວພັນກັບ ສາຂາວິຊາທີ່ສະເໜີຂໍ ເຊັ່ນ: ບົດສອນວິຊາປ້ອງກັນບົດຈົບຊັ້ນ</a:t>
            </a:r>
            <a:r>
              <a:rPr lang="en-US" dirty="0">
                <a:latin typeface="Phetsarath OT" pitchFamily="2" charset="0"/>
                <a:cs typeface="Phetsarath OT" pitchFamily="2" charset="0"/>
              </a:rPr>
              <a:t>, 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ບົດສອນ ວິຊາ ການຂຽນບົດລາຍງານ.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697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lvl="0"/>
            <a:r>
              <a:rPr lang="lo-LA" sz="2800" b="1" dirty="0" smtClean="0">
                <a:latin typeface="Phetsarath OT" pitchFamily="2" charset="0"/>
                <a:cs typeface="Phetsarath OT" pitchFamily="2" charset="0"/>
              </a:rPr>
              <a:t>10.ຖອດ</a:t>
            </a:r>
            <a:r>
              <a:rPr lang="lo-LA" sz="2800" b="1" dirty="0">
                <a:latin typeface="Phetsarath OT" pitchFamily="2" charset="0"/>
                <a:cs typeface="Phetsarath OT" pitchFamily="2" charset="0"/>
              </a:rPr>
              <a:t>​ບົດຮຽນ</a:t>
            </a:r>
            <a:r>
              <a:rPr lang="lo-LA" sz="2800" dirty="0">
                <a:latin typeface="Phetsarath OT" pitchFamily="2" charset="0"/>
                <a:cs typeface="Phetsarath OT" pitchFamily="2" charset="0"/>
              </a:rPr>
              <a:t>:</a:t>
            </a:r>
            <a:r>
              <a:rPr lang="en-US" sz="2800" dirty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800" dirty="0">
                <a:latin typeface="Phetsarath OT" pitchFamily="2" charset="0"/>
                <a:cs typeface="Phetsarath OT" pitchFamily="2" charset="0"/>
              </a:rPr>
            </a:br>
            <a:endParaRPr lang="en-US" sz="28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029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lo-LA" sz="2900" dirty="0">
                <a:latin typeface="Phetsarath OT" pitchFamily="2" charset="0"/>
                <a:cs typeface="Phetsarath OT" pitchFamily="2" charset="0"/>
              </a:rPr>
              <a:t>ຄວນ​ໃຫ້​ມີ​ການ​ເຜີຍ​ແຜ່​ຄວາມ​ເຂົ້າ​ໃຈ​ກ່ຽວ​ກັບ​ການສະ​ເໜີ​ຂໍ​ຕໍາ​ແໜ່​ງວິຊາ​ການ​ຄູ​ສອນ​ຢູ່​ໃນ​ລະດັບ​ວິທະຍາ​ໄລ​ຄູ​​ໃຫ້​ທົ່ວ​ເຖິງ​ຕື່ມ​ອີກ.</a:t>
            </a:r>
            <a:endParaRPr lang="en-US" sz="2900" dirty="0">
              <a:latin typeface="Phetsarath OT" pitchFamily="2" charset="0"/>
              <a:cs typeface="Phetsarath OT" pitchFamily="2" charset="0"/>
            </a:endParaRPr>
          </a:p>
          <a:p>
            <a:pPr lvl="0"/>
            <a:r>
              <a:rPr lang="lo-LA" sz="2900" dirty="0">
                <a:latin typeface="Phetsarath OT" pitchFamily="2" charset="0"/>
                <a:cs typeface="Phetsarath OT" pitchFamily="2" charset="0"/>
              </a:rPr>
              <a:t>ວິທະຍ​າ​ໄລ​ຄູ ​ແຕ່​ລະ​ແຫ່ງໆ ຄວນ​ມີ​ເປົ້າໝາຍທີ່​ຈະ​ແຈ້ງ ຊັດ​ເຈນ  ​ແລະ ມີ​ຄວາມ​ພ້ອມ ສຳລັບ​ຜູ້​ທີ່​ຈະ​ຂໍ​ຕຳ​ແໜ່ງວິຊາ​ການ.</a:t>
            </a:r>
            <a:endParaRPr lang="en-US" sz="2900" dirty="0">
              <a:latin typeface="Phetsarath OT" pitchFamily="2" charset="0"/>
              <a:cs typeface="Phetsarath OT" pitchFamily="2" charset="0"/>
            </a:endParaRPr>
          </a:p>
          <a:p>
            <a:pPr lvl="0"/>
            <a:r>
              <a:rPr lang="lo-LA" sz="2900" dirty="0">
                <a:latin typeface="Phetsarath OT" pitchFamily="2" charset="0"/>
                <a:cs typeface="Phetsarath OT" pitchFamily="2" charset="0"/>
              </a:rPr>
              <a:t>​ໃນ​ການ​ກະກຽມບັນດາ​ເອກະສານ ຜູ້​ທີ່​ເປັນ​ເລາ​ຂາ ຕ້ອງ​ໄດ້​ຊຸກຍູ້​​ໃຫ້​ແກ່​ຄູ​ສອນ ຜູ້​ທີ່​​ເປັນ​ເປົ້າໝາຍສະ​ເໜີຂໍຕຳ​ແໜ່ງວິຊາ​ການນັ້ນ ປະກອບ​ເອກະສານ​ໃຫ້​ຄົບ​ຖ້ວນ ​ແລະ ຕ້ອງ​ໄດ້​ມີ​ການ​ຕິດຕາມ, ກວດກາຂໍ້​ມູນ​ບັນດາ​ເອກະສານຕ່າງໆເປັນ​ແຕ່ລະ​ໄລຍະ.</a:t>
            </a:r>
            <a:endParaRPr lang="en-US" sz="2900" dirty="0">
              <a:latin typeface="Phetsarath OT" pitchFamily="2" charset="0"/>
              <a:cs typeface="Phetsarath OT" pitchFamily="2" charset="0"/>
            </a:endParaRPr>
          </a:p>
          <a:p>
            <a:pPr lvl="0"/>
            <a:r>
              <a:rPr lang="lo-LA" sz="2900" dirty="0">
                <a:latin typeface="Phetsarath OT" pitchFamily="2" charset="0"/>
                <a:cs typeface="Phetsarath OT" pitchFamily="2" charset="0"/>
              </a:rPr>
              <a:t>​ໃຫ້​ມີ​ການ​ຕົກລົງ​ແຕ່ງຕັ້ງ ຄະນະ​ກຳມະການກວດ​ຜ່ານຢູ່​ໃນ​ຂັ້ນວິທະຍາ​ໄລ​ຄູ, ​ໃນ​ເວລາ​ກວດ​ຜ່ານ​ນັ້ນ ​ໃຫ້​ມີ​ການ​ເຊື້ອ​ເຊີນ​ພະນັກງານ​ຈາກ​ກົມ​ສ້າງ​ຄູ ​ເຂົ້າຮ່ວມ​ນຳ ເພື່ອ​ກວດກາຄວາມ​ຖືກຕ້ອງ​ຂອງ​ບັນດາເອກະສານ, ປະ​ເມີນ​ຕີ​ລາຄາ​ເອກະສານ​ທຸກ​ລາຍ​ການ ພ້ອມ​ທັງ​ມີ​ບົດ​ບັນທຶກ​ກອງ​ປະຊຸມ​ຄັກ​ແນ່.</a:t>
            </a:r>
            <a:endParaRPr lang="en-US" sz="2900" dirty="0">
              <a:latin typeface="Phetsarath OT" pitchFamily="2" charset="0"/>
              <a:cs typeface="Phetsarath OT" pitchFamily="2" charset="0"/>
            </a:endParaRPr>
          </a:p>
          <a:p>
            <a:pPr lvl="0"/>
            <a:r>
              <a:rPr lang="lo-LA" sz="2900" dirty="0">
                <a:latin typeface="Phetsarath OT" pitchFamily="2" charset="0"/>
                <a:cs typeface="Phetsarath OT" pitchFamily="2" charset="0"/>
              </a:rPr>
              <a:t>ສຳລັບ​ຜູ້​ສະ​ເໜີຂໍ​ຕຳ​ແໜ່ງວິຊາ​ການ ຕ້ອງ​ໄດ້​ຮີບ​ໂຮມ​ເອກະສານ​ໃຫ້​​​ເປັນ​ລະບົບ ​ເພື່ອ​ຄວາມ​ສະດວກ​ໃນ​ການ​ກວດກາ​ເອກະສານ, ຜູ້​ທີ່​ບໍ່ມີ​ຄວາມ​ພ້ອມ ​ແມ່ນ​ບໍ່​ໃຫ້​ເອົາ​ເຂົ້າບັນຊີ​ຂໍ​ຕຳ​ແໜ່ງວິຊາການປະຈຳ​ປີ ​ເຊິ່ງກະຊວງ​ຈະ​ພິຈາລະນາ​ປີ​ລະຄັ້ງ.</a:t>
            </a:r>
            <a:endParaRPr lang="en-US" sz="2900" dirty="0">
              <a:latin typeface="Phetsarath OT" pitchFamily="2" charset="0"/>
              <a:cs typeface="Phetsarath OT" pitchFamily="2" charset="0"/>
            </a:endParaRPr>
          </a:p>
          <a:p>
            <a:pPr lvl="0"/>
            <a:r>
              <a:rPr lang="lo-LA" sz="2900" dirty="0">
                <a:latin typeface="Phetsarath OT" pitchFamily="2" charset="0"/>
                <a:cs typeface="Phetsarath OT" pitchFamily="2" charset="0"/>
              </a:rPr>
              <a:t>ການ​ພິຈາລະນາ​ຕຳ​ແໜ່ງ​ໃນ​ຂັ້ນວິທະຍາ​ໄລ​ຄູ ຄວນ​ໃຫ້​ສຳ​ເລັດ​ໃນ​ເດືອນ ມັງກອນ (01) ​ແລະ ການ​ພິຈາລະນາ​ໃນ​ຂັ້ນກະຊວງ ຄວນ​ໃຫ້​ສຳ​ເລັດ​ພາຍ​ໃນ​ເດືອນ ມີນາ (03)ຂອງ​ທຸກໆ​ປີ.</a:t>
            </a:r>
            <a:endParaRPr lang="en-US" sz="2900" dirty="0">
              <a:latin typeface="Phetsarath OT" pitchFamily="2" charset="0"/>
              <a:cs typeface="Phetsarath OT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5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" y="1"/>
            <a:ext cx="9138708" cy="7006432"/>
          </a:xfrm>
        </p:spPr>
      </p:pic>
      <p:sp>
        <p:nvSpPr>
          <p:cNvPr id="5" name="Rectangle 4"/>
          <p:cNvSpPr/>
          <p:nvPr/>
        </p:nvSpPr>
        <p:spPr>
          <a:xfrm>
            <a:off x="2275" y="2819400"/>
            <a:ext cx="914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6000" i="1" dirty="0" smtClean="0">
                <a:latin typeface="Phetsarath OT" pitchFamily="2" charset="0"/>
                <a:cs typeface="Phetsarath OT" pitchFamily="2" charset="0"/>
              </a:rPr>
              <a:t>ຂໍຂອບໃຈ</a:t>
            </a:r>
            <a:endParaRPr lang="en-US" sz="6000" i="1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5181600" cy="3810000"/>
          </a:xfrm>
        </p:spPr>
        <p:txBody>
          <a:bodyPr>
            <a:normAutofit/>
          </a:bodyPr>
          <a:lstStyle/>
          <a:p>
            <a:r>
              <a:rPr lang="lo-LA" sz="2000" dirty="0">
                <a:latin typeface="Phetsarath OT" pitchFamily="2" charset="0"/>
                <a:cs typeface="Phetsarath OT" pitchFamily="2" charset="0"/>
              </a:rPr>
              <a:t>ອິງ​ຕາມດຳລັດ​ວ່າ​ດ້ວຍ​ຕໍາ​ແໜ່​ງວິຊາ​ການຂອງ​ຄູ​ສອນ​ມະຫາວິທະຍາ​ໄລ ​ແລະ ສະ​ຖາ​ບັນ​ການ​ສຶກສາ​ຊັ້ນ​ສູງ​ຕ່າງໆ ​ສະບັບ​ເລກທີ 33/ນຍ ລົງ​ວັນ​ທີ 13 /03/ 2000. </a:t>
            </a:r>
            <a:endParaRPr lang="en-US" sz="2000" dirty="0" smtClean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endParaRPr lang="en-US" sz="2000" dirty="0" smtClean="0">
              <a:latin typeface="Phetsarath OT" pitchFamily="2" charset="0"/>
              <a:cs typeface="Phetsarath OT" pitchFamily="2" charset="0"/>
            </a:endParaRPr>
          </a:p>
          <a:p>
            <a:pPr lvl="0"/>
            <a:r>
              <a:rPr lang="lo-LA" sz="2000" dirty="0">
                <a:latin typeface="Phetsarath OT" pitchFamily="2" charset="0"/>
                <a:cs typeface="Phetsarath OT" pitchFamily="2" charset="0"/>
              </a:rPr>
              <a:t>ອີງ​ຕາມ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:​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ຂໍ້ຕົກລົງ​ຂອງ​ລັດຖະມົນຕີ ວ່າການ​ກະຊວງ​ສຶກສາ​ທິການ ​ແລະ​ກິລາ ວ່າ​ດ້ວຍວ່າ​ດ້ວຍ​ການ​ແຕ່ງຕັ້ງຄະນະ​ກຳມະການຂັ້ນກະຊວງ ​ເພື່ອ​ຜ່ານ ​ແລະ ຮັບຮອງ​ຕຳ​ແໜ່ງຜູ້​ຊ່ວຍ​ອາຈານ ​ແລະ ອາຈານ ​ໃຫ້​ແກ່​ຄູ​ສອນ​ໃນ​ວິທະຍາ​ໄລ​ຄູ ສະບັບ​ເລກທີ 0730</a:t>
            </a:r>
            <a:r>
              <a:rPr lang="en-US" sz="2000" dirty="0">
                <a:latin typeface="Phetsarath OT" pitchFamily="2" charset="0"/>
                <a:cs typeface="Phetsarath OT" pitchFamily="2" charset="0"/>
              </a:rPr>
              <a:t>/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ສສກ</a:t>
            </a:r>
            <a:r>
              <a:rPr lang="en-US" sz="2000" dirty="0">
                <a:latin typeface="Phetsarath OT" pitchFamily="2" charset="0"/>
                <a:cs typeface="Phetsarath OT" pitchFamily="2" charset="0"/>
              </a:rPr>
              <a:t>.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ສຄ</a:t>
            </a:r>
            <a:r>
              <a:rPr lang="en-US" sz="2000" dirty="0">
                <a:latin typeface="Phetsarath OT" pitchFamily="2" charset="0"/>
                <a:cs typeface="Phetsarath OT" pitchFamily="2" charset="0"/>
              </a:rPr>
              <a:t>, 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ລົງ</a:t>
            </a:r>
            <a:r>
              <a:rPr lang="en-US" sz="2000" dirty="0">
                <a:latin typeface="Phetsarath OT" pitchFamily="2" charset="0"/>
                <a:cs typeface="Phetsarath OT" pitchFamily="2" charset="0"/>
              </a:rPr>
              <a:t>​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000" dirty="0">
                <a:latin typeface="Phetsarath OT" pitchFamily="2" charset="0"/>
                <a:cs typeface="Phetsarath OT" pitchFamily="2" charset="0"/>
              </a:rPr>
              <a:t>​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ທີ</a:t>
            </a:r>
            <a:r>
              <a:rPr lang="en-US" sz="2000" dirty="0">
                <a:latin typeface="Phetsarath OT" pitchFamily="2" charset="0"/>
                <a:cs typeface="Phetsarath OT" pitchFamily="2" charset="0"/>
              </a:rPr>
              <a:t> 20/02/2015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.</a:t>
            </a:r>
            <a:endParaRPr lang="en-US" sz="2000" dirty="0">
              <a:latin typeface="Phetsarath OT" pitchFamily="2" charset="0"/>
              <a:cs typeface="Phetsarath OT" pitchFamily="2" charset="0"/>
            </a:endParaRPr>
          </a:p>
          <a:p>
            <a:endParaRPr lang="en-US" sz="2000" dirty="0"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5" name="Content Placeholder 4" descr="IMG_05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4681" y="762001"/>
            <a:ext cx="3729317" cy="36575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b="1" dirty="0" smtClean="0">
                <a:latin typeface="Phetsarath OT" pitchFamily="2" charset="0"/>
                <a:cs typeface="Phetsarath OT" pitchFamily="2" charset="0"/>
              </a:rPr>
              <a:t>I.</a:t>
            </a:r>
            <a:r>
              <a:rPr lang="lo-LA" b="1" dirty="0" smtClean="0">
                <a:latin typeface="Phetsarath OT" pitchFamily="2" charset="0"/>
                <a:cs typeface="Phetsarath OT" pitchFamily="2" charset="0"/>
              </a:rPr>
              <a:t>ຄວາມ</a:t>
            </a:r>
            <a:r>
              <a:rPr lang="lo-LA" b="1" dirty="0">
                <a:latin typeface="Phetsarath OT" pitchFamily="2" charset="0"/>
                <a:cs typeface="Phetsarath OT" pitchFamily="2" charset="0"/>
              </a:rPr>
              <a:t>​ເປັນ​ມາ.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>
            <a:noAutofit/>
          </a:bodyPr>
          <a:lstStyle/>
          <a:p>
            <a:pPr>
              <a:buNone/>
            </a:pPr>
            <a:endParaRPr lang="lo-LA" sz="2400" dirty="0" smtClean="0">
              <a:latin typeface="Phetsarath OT" pitchFamily="2" charset="0"/>
              <a:cs typeface="Phetsarath OT" pitchFamily="2" charset="0"/>
            </a:endParaRPr>
          </a:p>
          <a:p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ກອງ</a:t>
            </a:r>
            <a:r>
              <a:rPr lang="lo-LA" sz="2400" dirty="0">
                <a:latin typeface="Phetsarath OT" pitchFamily="2" charset="0"/>
                <a:cs typeface="Phetsarath OT" pitchFamily="2" charset="0"/>
              </a:rPr>
              <a:t>​ປະຊຸມ​ຜູ້​ບໍລິຫານ​ສະ​ຖາ​ບັນ​ສ້າງ​ຄູ ຄັ້ງທີ 17 ປະຈໍາ​ປີ 2012 ທີ່​ວິທະຍາ​ໄລ​ຄູ ສະຫວັນ​ນະ​ເຂດ 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​.</a:t>
            </a:r>
            <a:endParaRPr lang="en-US" sz="2400" dirty="0">
              <a:latin typeface="Phetsarath OT" pitchFamily="2" charset="0"/>
              <a:cs typeface="Phetsarath OT" pitchFamily="2" charset="0"/>
            </a:endParaRPr>
          </a:p>
          <a:p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​ໃນ</a:t>
            </a:r>
            <a:r>
              <a:rPr lang="lo-LA" sz="2400" dirty="0">
                <a:latin typeface="Phetsarath OT" pitchFamily="2" charset="0"/>
                <a:cs typeface="Phetsarath OT" pitchFamily="2" charset="0"/>
              </a:rPr>
              <a:t>​​ເດືອນ ກັນຍາ (09) ປີ 2013 ​ໄດ້​ມີ​ການ​ຈັດ​ກອງ​ປະຊຸມ ​ທີ່​ບ້ານ​ພັກ​ແຄມງື່ມ ທ່າ​ລາດ ​ແຂວງ​ວຽງ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ຈັນ.</a:t>
            </a:r>
            <a:endParaRPr lang="en-US" sz="2400" dirty="0">
              <a:latin typeface="Phetsarath OT" pitchFamily="2" charset="0"/>
              <a:cs typeface="Phetsarath OT" pitchFamily="2" charset="0"/>
            </a:endParaRPr>
          </a:p>
          <a:p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​​</a:t>
            </a:r>
            <a:r>
              <a:rPr lang="lo-LA" sz="2400" dirty="0">
                <a:latin typeface="Phetsarath OT" pitchFamily="2" charset="0"/>
                <a:cs typeface="Phetsarath OT" pitchFamily="2" charset="0"/>
              </a:rPr>
              <a:t>ລະຫວ່າງເດືອນ ຕຸລາ (10) ຫາ ທັນວາ (12) ປີ 2014 ​ໄດ້​ມີ​ການ​ຈັດ​ກອງ​ປະຊຸມ ປຶກສາ​ຫາລື ກ່ຽວກັບຂັ້ນຕອນ​ຕ່າງໆຂອງ​ການ​ຜ່ານ ​ແລະ ຮັບຮອງຕຳ​ແໜ່​ງວິຊາ​ການ​ຄູ​ສອນ​ຂອງ​ວິທະຍາ​ໄລ​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ຄູ.</a:t>
            </a:r>
            <a:endParaRPr lang="en-US" sz="2400" dirty="0" smtClean="0">
              <a:latin typeface="Phetsarath OT" pitchFamily="2" charset="0"/>
              <a:cs typeface="Phetsarath OT" pitchFamily="2" charset="0"/>
            </a:endParaRPr>
          </a:p>
          <a:p>
            <a:r>
              <a:rPr lang="lo-LA" sz="2400" dirty="0">
                <a:latin typeface="Phetsarath OT" pitchFamily="2" charset="0"/>
                <a:cs typeface="Phetsarath OT" pitchFamily="2" charset="0"/>
              </a:rPr>
              <a:t>ໃນ​ເດືອນ ທັນວາ (12) 2014 ກໍໄດ້​ມີການ​ລົງ​ຕິດຕາມ​ຊຸກຍູ້​ໃຫ້​ຄູ​ສອນໃນ​ສະ​ຖາ​ບັນ​ສ້າງ​ຄູ​​ແຫ່ງ​ຕ່າງໆກະກຽມ ​ເອກະສານ​ ​ແລະ ຜົນງານ ​ເພື່ອຮັບ​ໃຊ້​ການສະ​ເໜີຂໍ​ຕຳ​ແໜ່ງວິຊາ​ການ. 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​</a:t>
            </a:r>
            <a:endParaRPr lang="en-US" sz="2400" dirty="0" smtClean="0">
              <a:latin typeface="Phetsarath OT" pitchFamily="2" charset="0"/>
              <a:cs typeface="Phetsarath OT" pitchFamily="2" charset="0"/>
            </a:endParaRPr>
          </a:p>
          <a:p>
            <a:r>
              <a:rPr lang="lo-LA" sz="2400" dirty="0">
                <a:latin typeface="Phetsarath OT" pitchFamily="2" charset="0"/>
                <a:cs typeface="Phetsarath OT" pitchFamily="2" charset="0"/>
              </a:rPr>
              <a:t>ເພື່ອ​ຮັບຮອງ​ຕຳ​ແໜ່ງວິຊາ​ການ ​ໄດ້​ມີ​ຂໍ້​ຕົກລົງ​ຂອງ​ລັດຖະມົນຕີ​ວ່າການ​ກະຊວງ​ສຶກສາ​ທິການ ​ແລະ ກິລາ ວ່າ​ດ້ວຍ​ການ​ແຕ່ງຕັ້ງຄະນະ​ກຳມະການຂັ້ນກະຊວງ ​ເພື່ອ​ຜ່ານ ​ແລະ ຮັບຮອງ​ຕຳ​ແໜ່ງຜູ້​ຊ່ວຍ​ອາຈານ ​ແລະ ອາຈານ ​ໃຫ້​ແກ່​ຄູ​ສອນ​ໃນ​ວິທະຍາ​ໄລ​ຄູ ສະບັບ​ເລກທີ 0730</a:t>
            </a:r>
            <a:r>
              <a:rPr lang="en-US" sz="2400" dirty="0">
                <a:latin typeface="Phetsarath OT" pitchFamily="2" charset="0"/>
                <a:cs typeface="Phetsarath OT" pitchFamily="2" charset="0"/>
              </a:rPr>
              <a:t>/</a:t>
            </a:r>
            <a:r>
              <a:rPr lang="lo-LA" sz="2400" dirty="0">
                <a:latin typeface="Phetsarath OT" pitchFamily="2" charset="0"/>
                <a:cs typeface="Phetsarath OT" pitchFamily="2" charset="0"/>
              </a:rPr>
              <a:t>ສສກ</a:t>
            </a:r>
            <a:r>
              <a:rPr lang="en-US" sz="2400" dirty="0">
                <a:latin typeface="Phetsarath OT" pitchFamily="2" charset="0"/>
                <a:cs typeface="Phetsarath OT" pitchFamily="2" charset="0"/>
              </a:rPr>
              <a:t>.</a:t>
            </a:r>
            <a:r>
              <a:rPr lang="lo-LA" sz="2400" dirty="0">
                <a:latin typeface="Phetsarath OT" pitchFamily="2" charset="0"/>
                <a:cs typeface="Phetsarath OT" pitchFamily="2" charset="0"/>
              </a:rPr>
              <a:t>ສຄ</a:t>
            </a:r>
            <a:r>
              <a:rPr lang="en-US" sz="2400" dirty="0">
                <a:latin typeface="Phetsarath OT" pitchFamily="2" charset="0"/>
                <a:cs typeface="Phetsarath OT" pitchFamily="2" charset="0"/>
              </a:rPr>
              <a:t>, </a:t>
            </a:r>
            <a:r>
              <a:rPr lang="lo-LA" sz="2400" dirty="0">
                <a:latin typeface="Phetsarath OT" pitchFamily="2" charset="0"/>
                <a:cs typeface="Phetsarath OT" pitchFamily="2" charset="0"/>
              </a:rPr>
              <a:t>ລົງ</a:t>
            </a:r>
            <a:r>
              <a:rPr lang="en-US" sz="2400" dirty="0">
                <a:latin typeface="Phetsarath OT" pitchFamily="2" charset="0"/>
                <a:cs typeface="Phetsarath OT" pitchFamily="2" charset="0"/>
              </a:rPr>
              <a:t>​</a:t>
            </a:r>
            <a:r>
              <a:rPr lang="lo-LA" sz="2400" dirty="0"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>
                <a:latin typeface="Phetsarath OT" pitchFamily="2" charset="0"/>
                <a:cs typeface="Phetsarath OT" pitchFamily="2" charset="0"/>
              </a:rPr>
              <a:t>​</a:t>
            </a:r>
            <a:r>
              <a:rPr lang="lo-LA" sz="2400" dirty="0">
                <a:latin typeface="Phetsarath OT" pitchFamily="2" charset="0"/>
                <a:cs typeface="Phetsarath OT" pitchFamily="2" charset="0"/>
              </a:rPr>
              <a:t>ທີ</a:t>
            </a:r>
            <a:r>
              <a:rPr lang="en-US" sz="2400" dirty="0">
                <a:latin typeface="Phetsarath OT" pitchFamily="2" charset="0"/>
                <a:cs typeface="Phetsarath OT" pitchFamily="2" charset="0"/>
              </a:rPr>
              <a:t> 20/02/2015</a:t>
            </a:r>
            <a:r>
              <a:rPr lang="lo-LA" sz="2400" dirty="0">
                <a:latin typeface="Phetsarath OT" pitchFamily="2" charset="0"/>
                <a:cs typeface="Phetsarath OT" pitchFamily="2" charset="0"/>
              </a:rPr>
              <a:t>.</a:t>
            </a:r>
            <a:endParaRPr lang="en-US" sz="2400" dirty="0">
              <a:latin typeface="Phetsarath OT" pitchFamily="2" charset="0"/>
              <a:cs typeface="Phetsarath OT" pitchFamily="2" charset="0"/>
            </a:endParaRPr>
          </a:p>
          <a:p>
            <a:endParaRPr lang="en-US" sz="2400" dirty="0">
              <a:latin typeface="Phetsarath OT" pitchFamily="2" charset="0"/>
              <a:cs typeface="Phetsarath OT" pitchFamily="2" charset="0"/>
            </a:endParaRPr>
          </a:p>
          <a:p>
            <a:endParaRPr lang="en-US" sz="2400" dirty="0">
              <a:latin typeface="Phetsarath OT" pitchFamily="2" charset="0"/>
              <a:cs typeface="Phetsarath OT" pitchFamily="2" charset="0"/>
            </a:endParaRPr>
          </a:p>
          <a:p>
            <a:endParaRPr lang="en-US" sz="2400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533401"/>
            <a:ext cx="4800600" cy="3581400"/>
          </a:xfrm>
        </p:spPr>
        <p:txBody>
          <a:bodyPr>
            <a:normAutofit/>
          </a:bodyPr>
          <a:lstStyle/>
          <a:p>
            <a:endParaRPr lang="en-US" sz="2000" dirty="0" smtClean="0">
              <a:latin typeface="Phetsarath OT" pitchFamily="2" charset="0"/>
              <a:cs typeface="Phetsarath OT" pitchFamily="2" charset="0"/>
            </a:endParaRPr>
          </a:p>
          <a:p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ໃນ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​ວັນ​ທີ 01/04/2015 ກອງ​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ປະຊຸມຜ່ານ 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​ແລະ ຮັບຮອງ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​</a:t>
            </a:r>
          </a:p>
          <a:p>
            <a:pPr marL="0" indent="0">
              <a:buNone/>
            </a:pP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ຕຳ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​ແໜ່​ງວິຊາ​ການ​ໃຫ້​ແກ່​ຄູ​ສອນ​ໃນ​ວິທະຍາ​ໄລ​ຄູຄັ້ງທີໜຶ່ງ​ໄດ້​ຈັດ​ຂຶ້ນ​ທີ່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​​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ກະຊວງ​ສຶກສາ​ທິການ ​ແລະ 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ກິລາ 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​ໂດຍ​ປະຕິບັດ​ຕາມ​ຂໍ້​ຕົກລົງ​ຂອງ​ລັດຖະມົນຕີ​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ວ່າການ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​ກະຊວງ​ສຶກສາ​ທິການ ​ແລະ ກິລາ ສະບັບ​​ເລກທີ 0730 ສສກ.ສຄ ລົງ​ວັນ​ທີ 20/02/2015  ວ່າ​ດ້ວຍ​ການ​ແຕ່ງ​ຕັ້ງ​ຄະນະ​ກຳມະການ​ ຂັ້ນ​ກະຊວງ ​ເພື່ອ​ຜ່ານ ​ແລະ ຮັບຮອງ ​ຕໍາ​ແໜ່​ງຜູ້​ຊ່ວຍ​ອາ​ຈານ ​ແລະ ອາຈານ ​​ໃຫ້​ແກ່​ຄູ​ສອນ​ຂອງ​ວິທະຍາ​ໄລ​ຄູ.</a:t>
            </a:r>
            <a:endParaRPr lang="en-US" sz="2000" dirty="0"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75" y="609600"/>
            <a:ext cx="4306586" cy="3499146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8746"/>
            <a:ext cx="4876800" cy="274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08746"/>
            <a:ext cx="4267200" cy="27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Phetsarath OT" pitchFamily="2" charset="0"/>
                <a:cs typeface="Phetsarath OT" pitchFamily="2" charset="0"/>
              </a:rPr>
              <a:t>II</a:t>
            </a:r>
            <a:r>
              <a:rPr lang="lo-LA" b="1" dirty="0" smtClean="0">
                <a:latin typeface="Phetsarath OT" pitchFamily="2" charset="0"/>
                <a:cs typeface="Phetsarath OT" pitchFamily="2" charset="0"/>
              </a:rPr>
              <a:t>. ຫຼັກການ</a:t>
            </a:r>
            <a:r>
              <a:rPr lang="lo-LA" b="1" dirty="0">
                <a:latin typeface="Phetsarath OT" pitchFamily="2" charset="0"/>
                <a:cs typeface="Phetsarath OT" pitchFamily="2" charset="0"/>
              </a:rPr>
              <a:t>​ໃນ​ການ​ປະ​ເມີນ.</a:t>
            </a:r>
            <a:r>
              <a:rPr lang="lo-LA" b="1" dirty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6019800" cy="5867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1. ຫລັກການໃນການປະເມີນ:</a:t>
            </a:r>
            <a:endParaRPr lang="en-US" sz="2400" b="1" dirty="0" smtClean="0">
              <a:latin typeface="Phetsarath OT" pitchFamily="2" charset="0"/>
              <a:cs typeface="Phetsarath OT" pitchFamily="2" charset="0"/>
            </a:endParaRPr>
          </a:p>
          <a:p>
            <a:pPr marL="0" lvl="0" indent="0">
              <a:buNone/>
            </a:pPr>
            <a:r>
              <a:rPr lang="en-US" sz="1600" dirty="0" smtClean="0"/>
              <a:t>- 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ອີງ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​ໃສ່​ບັນດາເອກະສານ ​ທີ່​ຜູ້ກ່ຽວ​ໄດ້​ປະກອບ​ສຳນວນ​ສົ່ງ​ມາ​ໃຫ້​ກະຊວງ​ສຶກສາ​ທິການ​ແລະ ກິລາ ວ່າ​ຄົບ​ຖ້ວນ​​ໃນ​ລະດັບ​ໃດ.</a:t>
            </a:r>
            <a:endParaRPr lang="en-US" sz="2000" dirty="0">
              <a:latin typeface="Phetsarath OT" pitchFamily="2" charset="0"/>
              <a:cs typeface="Phetsarath OT" pitchFamily="2" charset="0"/>
            </a:endParaRPr>
          </a:p>
          <a:p>
            <a:pPr marL="0" lvl="0" indent="0">
              <a:buNone/>
            </a:pPr>
            <a:r>
              <a:rPr lang="en-US" sz="2000" dirty="0" smtClean="0">
                <a:latin typeface="Phetsarath OT" pitchFamily="2" charset="0"/>
                <a:cs typeface="Phetsarath OT" pitchFamily="2" charset="0"/>
              </a:rPr>
              <a:t>- 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ອີງ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​ໃສ່​ເກນ​ການ​ໃຫ້​ຄະ​ແນນ​ຂອງ​ບັນດາເອກະສານ ​ແລະ ຜົນງານ ​ທີ່​ຜູ້ກ່ຽວ​ໄດ້​ປະກອບ​ຂຶ້ນມາ​ : </a:t>
            </a:r>
            <a:endParaRPr lang="en-US" sz="2000" dirty="0">
              <a:latin typeface="Phetsarath OT" pitchFamily="2" charset="0"/>
              <a:cs typeface="Phetsarath OT" pitchFamily="2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lo-LA" sz="2000" dirty="0">
                <a:latin typeface="Phetsarath OT" pitchFamily="2" charset="0"/>
                <a:cs typeface="Phetsarath OT" pitchFamily="2" charset="0"/>
              </a:rPr>
              <a:t>ໃບ​ຄຳ​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ຮ້ອງ</a:t>
            </a:r>
            <a:endParaRPr lang="en-US" sz="2000" dirty="0" smtClean="0">
              <a:latin typeface="Phetsarath OT" pitchFamily="2" charset="0"/>
              <a:cs typeface="Phetsarath OT" pitchFamily="2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ແບບ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​ປະ​ເມີນ​ຄຸນ​ວຸດ​ທິ</a:t>
            </a:r>
            <a:endParaRPr lang="en-US" sz="2000" dirty="0">
              <a:latin typeface="Phetsarath OT" pitchFamily="2" charset="0"/>
              <a:cs typeface="Phetsarath OT" pitchFamily="2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lo-LA" sz="2000" dirty="0">
                <a:latin typeface="Phetsarath OT" pitchFamily="2" charset="0"/>
                <a:cs typeface="Phetsarath OT" pitchFamily="2" charset="0"/>
              </a:rPr>
              <a:t>​ແບບ​ປະ​ເມີນ​ແນວ​ຄິດ​ຄຸນສົມບັດ </a:t>
            </a:r>
            <a:endParaRPr lang="en-US" sz="2000" dirty="0">
              <a:latin typeface="Phetsarath OT" pitchFamily="2" charset="0"/>
              <a:cs typeface="Phetsarath OT" pitchFamily="2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lo-LA" sz="2000" dirty="0">
                <a:latin typeface="Phetsarath OT" pitchFamily="2" charset="0"/>
                <a:cs typeface="Phetsarath OT" pitchFamily="2" charset="0"/>
              </a:rPr>
              <a:t>​ແບບ​ປະ​ເມີນ​ການ​ສອນ </a:t>
            </a:r>
            <a:endParaRPr lang="en-US" sz="2000" dirty="0">
              <a:latin typeface="Phetsarath OT" pitchFamily="2" charset="0"/>
              <a:cs typeface="Phetsarath OT" pitchFamily="2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lo-LA" sz="2000" dirty="0">
                <a:latin typeface="Phetsarath OT" pitchFamily="2" charset="0"/>
                <a:cs typeface="Phetsarath OT" pitchFamily="2" charset="0"/>
              </a:rPr>
              <a:t>ການ​ຮຽບຮຽງ​ເອກະສານ​ປະກອບ​ການ​ສອນ </a:t>
            </a:r>
            <a:endParaRPr lang="en-US" sz="2000" dirty="0">
              <a:latin typeface="Phetsarath OT" pitchFamily="2" charset="0"/>
              <a:cs typeface="Phetsarath OT" pitchFamily="2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lo-LA" sz="2000" dirty="0">
                <a:latin typeface="Phetsarath OT" pitchFamily="2" charset="0"/>
                <a:cs typeface="Phetsarath OT" pitchFamily="2" charset="0"/>
              </a:rPr>
              <a:t>​ເອກະສານ​ປະກອບ​ການ​ບັນຍາຍ</a:t>
            </a:r>
            <a:endParaRPr lang="en-US" sz="2000" dirty="0">
              <a:latin typeface="Phetsarath OT" pitchFamily="2" charset="0"/>
              <a:cs typeface="Phetsarath OT" pitchFamily="2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lo-LA" sz="2000" dirty="0">
                <a:latin typeface="Phetsarath OT" pitchFamily="2" charset="0"/>
                <a:cs typeface="Phetsarath OT" pitchFamily="2" charset="0"/>
              </a:rPr>
              <a:t>ການ​ແປ​ຕຳລາ- ໜັງສື​ບົດ​ຄວາມ​ທາງ​ວິຊາ​ການ​ </a:t>
            </a:r>
            <a:endParaRPr lang="en-US" sz="2000" dirty="0">
              <a:latin typeface="Phetsarath OT" pitchFamily="2" charset="0"/>
              <a:cs typeface="Phetsarath OT" pitchFamily="2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lo-LA" sz="2000" dirty="0">
                <a:latin typeface="Phetsarath OT" pitchFamily="2" charset="0"/>
                <a:cs typeface="Phetsarath OT" pitchFamily="2" charset="0"/>
              </a:rPr>
              <a:t>ແຟ້ມສະ​ສົມ​ຜົນງານ </a:t>
            </a:r>
            <a:endParaRPr lang="en-US" sz="2000" dirty="0">
              <a:latin typeface="Phetsarath OT" pitchFamily="2" charset="0"/>
              <a:cs typeface="Phetsarath OT" pitchFamily="2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lo-LA" sz="2000" dirty="0">
                <a:latin typeface="Phetsarath OT" pitchFamily="2" charset="0"/>
                <a:cs typeface="Phetsarath OT" pitchFamily="2" charset="0"/>
              </a:rPr>
              <a:t>ລະດັບ​ພາສາ​ຕ່າງປະ​ເທດ.</a:t>
            </a:r>
            <a:endParaRPr lang="en-US" sz="2000" dirty="0">
              <a:latin typeface="Phetsarath OT" pitchFamily="2" charset="0"/>
              <a:cs typeface="Phetsarath OT" pitchFamily="2" charset="0"/>
            </a:endParaRPr>
          </a:p>
          <a:p>
            <a:endParaRPr lang="en-US" sz="1600" dirty="0"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98" y="1181099"/>
            <a:ext cx="3343277" cy="4457702"/>
          </a:xfrm>
        </p:spPr>
      </p:pic>
    </p:spTree>
    <p:extLst>
      <p:ext uri="{BB962C8B-B14F-4D97-AF65-F5344CB8AC3E}">
        <p14:creationId xmlns:p14="http://schemas.microsoft.com/office/powerpoint/2010/main" val="188897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-76200"/>
            <a:ext cx="4040188" cy="1219200"/>
          </a:xfrm>
        </p:spPr>
        <p:txBody>
          <a:bodyPr>
            <a:noAutofit/>
          </a:bodyPr>
          <a:lstStyle/>
          <a:p>
            <a:r>
              <a:rPr lang="lo-LA" dirty="0" smtClean="0">
                <a:latin typeface="Phetsarath OT" pitchFamily="2" charset="0"/>
                <a:cs typeface="Phetsarath OT" pitchFamily="2" charset="0"/>
              </a:rPr>
              <a:t>2. ຜູ້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​​ສະ​ເໜີ​ຂໍ​ຕຳ​ແໜ່​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ງ  ຜູ້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​ຊ່ວຍ​ອາຈານ​​ແມ່ນໄດ້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​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 ປະເມີນ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​ຢູ່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​ໃນ 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8 ລາຍ​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ການ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3963988" cy="548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lo-LA" dirty="0"/>
              <a:t>1/. 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ໃບ​ຄຳ​ຮ້ອງ, 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lo-LA" dirty="0">
                <a:latin typeface="Phetsarath OT" pitchFamily="2" charset="0"/>
                <a:cs typeface="Phetsarath OT" pitchFamily="2" charset="0"/>
              </a:rPr>
              <a:t>2/. ​ແບບ​ປະ​ເມີນ​ຄຸນ​ວຸດ​ທິ, 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lo-LA" dirty="0">
                <a:latin typeface="Phetsarath OT" pitchFamily="2" charset="0"/>
                <a:cs typeface="Phetsarath OT" pitchFamily="2" charset="0"/>
              </a:rPr>
              <a:t>3/. ​ແບບ​ປະ​ເມີນ​ແນວ​ຄິດ​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ຄຸນສົມບັດ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lo-LA" dirty="0">
                <a:latin typeface="Phetsarath OT" pitchFamily="2" charset="0"/>
                <a:cs typeface="Phetsarath OT" pitchFamily="2" charset="0"/>
              </a:rPr>
              <a:t>4/. ​ແບບ​ປະ​ເມີນ​ການ​ສອນ, 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lo-LA" dirty="0">
                <a:latin typeface="Phetsarath OT" pitchFamily="2" charset="0"/>
                <a:cs typeface="Phetsarath OT" pitchFamily="2" charset="0"/>
              </a:rPr>
              <a:t>5/. ການ​ຮຽບຮຽງ​ເອກະສານ​ປະກອບ​ການ​ສອນ, ​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lo-LA" dirty="0">
                <a:latin typeface="Phetsarath OT" pitchFamily="2" charset="0"/>
                <a:cs typeface="Phetsarath OT" pitchFamily="2" charset="0"/>
              </a:rPr>
              <a:t>6/. ເອກະສານ​ປະກອບ​ການ​ບັນຍາຍ, 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lo-LA" dirty="0">
                <a:latin typeface="Phetsarath OT" pitchFamily="2" charset="0"/>
                <a:cs typeface="Phetsarath OT" pitchFamily="2" charset="0"/>
              </a:rPr>
              <a:t>7/. ແຟ້ມສະ​ສົມ​ຜົນງານ, </a:t>
            </a:r>
            <a:endParaRPr lang="en-US" dirty="0" smtClean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lo-LA" dirty="0">
                <a:latin typeface="Phetsarath OT" pitchFamily="2" charset="0"/>
                <a:cs typeface="Phetsarath OT" pitchFamily="2" charset="0"/>
              </a:rPr>
              <a:t>8/. ລະດັບ​ພາສາ​ຕ່າງປະ​ເທດ. 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r>
              <a:rPr lang="lo-LA" b="1" dirty="0">
                <a:latin typeface="Phetsarath OT" pitchFamily="2" charset="0"/>
                <a:cs typeface="Phetsarath OT" pitchFamily="2" charset="0"/>
              </a:rPr>
              <a:t>ຜູ້​ມີ​ຄະ​ແນນ​ສະ​ເລ່ຍ 3,5 ຂຶ້ນ​ໄປ​ຖື​ວ່າ​ຜ່ານ.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-228600"/>
            <a:ext cx="4343400" cy="1219200"/>
          </a:xfrm>
        </p:spPr>
        <p:txBody>
          <a:bodyPr>
            <a:noAutofit/>
          </a:bodyPr>
          <a:lstStyle/>
          <a:p>
            <a:pPr lvl="0"/>
            <a:endParaRPr lang="en-US" sz="3200" dirty="0" smtClean="0"/>
          </a:p>
          <a:p>
            <a:pPr lvl="0"/>
            <a:r>
              <a:rPr lang="lo-LA" dirty="0" smtClean="0">
                <a:latin typeface="Phetsarath OT" pitchFamily="2" charset="0"/>
                <a:cs typeface="Phetsarath OT" pitchFamily="2" charset="0"/>
              </a:rPr>
              <a:t>3. ຜູ້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​ສະ​​ເໜີ​ຂໍ​ຕໍາ​ແໜ່​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ງ ອາຈານ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​​ແມ່ນ​ໄດ້​ປະ​ເມີນຢູ່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​ ໃນ ​9ລາຍການ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1371600"/>
            <a:ext cx="4800600" cy="548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Phetsarath OT" pitchFamily="2" charset="0"/>
                <a:cs typeface="Phetsarath OT" pitchFamily="2" charset="0"/>
              </a:rPr>
              <a:t> 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1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/.ໃບ​ຄຳ​ຮ້ອງ, 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Phetsarath OT" pitchFamily="2" charset="0"/>
                <a:cs typeface="Phetsarath OT" pitchFamily="2" charset="0"/>
              </a:rPr>
              <a:t>  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2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/. ​ແບບ​ປະ​ເມີນ​ຄຸນ​ວຸດ​ທິ, 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Phetsarath OT" pitchFamily="2" charset="0"/>
                <a:cs typeface="Phetsarath OT" pitchFamily="2" charset="0"/>
              </a:rPr>
              <a:t>  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3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/. ​ແບບ​ປະ​ເມີນ​ແນວ​ຄິດ​ຄຸນສົມບັດ, 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Phetsarath OT" pitchFamily="2" charset="0"/>
                <a:cs typeface="Phetsarath OT" pitchFamily="2" charset="0"/>
              </a:rPr>
              <a:t>  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4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/. ​ແບບ​ປະ​ເມີນ​ການ​ສອນ, 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Phetsarath OT" pitchFamily="2" charset="0"/>
                <a:cs typeface="Phetsarath OT" pitchFamily="2" charset="0"/>
              </a:rPr>
              <a:t>  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5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/. ການ​ຮຽບຮຽງ​ເອກະສານ​ປະກອບ​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ການ  ສອນ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, 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Phetsarath OT" pitchFamily="2" charset="0"/>
                <a:cs typeface="Phetsarath OT" pitchFamily="2" charset="0"/>
              </a:rPr>
              <a:t> 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6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/.​ເອກະສານ​ປະກອບ​ການ​ບັນຍາຍ, 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Phetsarath OT" pitchFamily="2" charset="0"/>
                <a:cs typeface="Phetsarath OT" pitchFamily="2" charset="0"/>
              </a:rPr>
              <a:t>   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7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/.ການ​ແປ​ຕຳລາ- ໜັງສື​ບົດ​ຄວາມ​ທາງ​ວິຊາ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​ການ​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Phetsarath OT" pitchFamily="2" charset="0"/>
                <a:cs typeface="Phetsarath OT" pitchFamily="2" charset="0"/>
              </a:rPr>
              <a:t>       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8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/. ແຟ້ມສະ​ສົມ​ຜົນງານ, 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Phetsarath OT" pitchFamily="2" charset="0"/>
                <a:cs typeface="Phetsarath OT" pitchFamily="2" charset="0"/>
              </a:rPr>
              <a:t>       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9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/. ລະດັບ​ພາສາ​ຕ່າງປະ​ເທດ. 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lo-LA" sz="2400" b="1" dirty="0">
                <a:latin typeface="Phetsarath OT" pitchFamily="2" charset="0"/>
                <a:cs typeface="Phetsarath OT" pitchFamily="2" charset="0"/>
              </a:rPr>
              <a:t>ຜູ້​ມີ​ຄະ​ແນນ​ສະ​ເລ່ຍ 4.00 ຂຶ້ນ​ໄປ​ຖື​ວ່າ​ຜ່ານ.</a:t>
            </a:r>
            <a:endParaRPr lang="en-US" sz="2400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lvl="0"/>
            <a:r>
              <a:rPr lang="lo-LA" sz="2800" b="1" dirty="0" smtClean="0">
                <a:latin typeface="Phetsarath OT" pitchFamily="2" charset="0"/>
                <a:cs typeface="Phetsarath OT" pitchFamily="2" charset="0"/>
              </a:rPr>
              <a:t>4. ລາຍການ </a:t>
            </a:r>
            <a:r>
              <a:rPr lang="lo-LA" sz="2800" b="1" dirty="0">
                <a:latin typeface="Phetsarath OT" pitchFamily="2" charset="0"/>
                <a:cs typeface="Phetsarath OT" pitchFamily="2" charset="0"/>
              </a:rPr>
              <a:t>ການ​ປະ​ເມີນ</a:t>
            </a:r>
            <a:r>
              <a:rPr lang="en-US" sz="2800" dirty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800" dirty="0">
                <a:latin typeface="Phetsarath OT" pitchFamily="2" charset="0"/>
                <a:cs typeface="Phetsarath OT" pitchFamily="2" charset="0"/>
              </a:rPr>
            </a:br>
            <a:endParaRPr lang="en-US" sz="28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52400" y="533400"/>
            <a:ext cx="4495800" cy="914400"/>
          </a:xfrm>
        </p:spPr>
        <p:txBody>
          <a:bodyPr>
            <a:noAutofit/>
          </a:bodyPr>
          <a:lstStyle/>
          <a:p>
            <a:pPr lvl="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ການ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​ປະ​ເມີນ​ໃນ​ຂັ້ນວິທະຍາ​ໄລ​ຄູ ມີ 04 ລາຍການ​ (ຜູ້​ຊ່ວຍ​ອາຈານ ​ແລະ ອາຈານ</a:t>
            </a:r>
            <a:r>
              <a:rPr lang="lo-LA" sz="2000" dirty="0" smtClean="0"/>
              <a:t>) 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524000"/>
            <a:ext cx="39624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1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/.</a:t>
            </a:r>
            <a:r>
              <a:rPr lang="lo-LA" b="1" dirty="0">
                <a:latin typeface="Phetsarath OT" pitchFamily="2" charset="0"/>
                <a:cs typeface="Phetsarath OT" pitchFamily="2" charset="0"/>
              </a:rPr>
              <a:t>ໃບ​ຄຳ​ຮ້ອງ, </a:t>
            </a:r>
            <a:endParaRPr lang="en-US" b="1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lo-LA" b="1" dirty="0" smtClean="0">
                <a:latin typeface="Phetsarath OT" pitchFamily="2" charset="0"/>
                <a:cs typeface="Phetsarath OT" pitchFamily="2" charset="0"/>
              </a:rPr>
              <a:t>2</a:t>
            </a:r>
            <a:r>
              <a:rPr lang="lo-LA" b="1" dirty="0">
                <a:latin typeface="Phetsarath OT" pitchFamily="2" charset="0"/>
                <a:cs typeface="Phetsarath OT" pitchFamily="2" charset="0"/>
              </a:rPr>
              <a:t>/. ​ແບບ​ປະ​ເມີນ​ຄຸນ​ວຸດ​ທິ, </a:t>
            </a:r>
            <a:endParaRPr lang="en-US" b="1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lo-LA" b="1" dirty="0" smtClean="0">
                <a:latin typeface="Phetsarath OT" pitchFamily="2" charset="0"/>
                <a:cs typeface="Phetsarath OT" pitchFamily="2" charset="0"/>
              </a:rPr>
              <a:t>3</a:t>
            </a:r>
            <a:r>
              <a:rPr lang="lo-LA" b="1" dirty="0">
                <a:latin typeface="Phetsarath OT" pitchFamily="2" charset="0"/>
                <a:cs typeface="Phetsarath OT" pitchFamily="2" charset="0"/>
              </a:rPr>
              <a:t>/. ​ແບບ​ປະ​ເມີນ​ແນວ​ຄິດ​ຄຸນສົມບັດ, </a:t>
            </a:r>
            <a:endParaRPr lang="en-US" b="1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lo-LA" b="1" dirty="0" smtClean="0">
                <a:latin typeface="Phetsarath OT" pitchFamily="2" charset="0"/>
                <a:cs typeface="Phetsarath OT" pitchFamily="2" charset="0"/>
              </a:rPr>
              <a:t>4</a:t>
            </a:r>
            <a:r>
              <a:rPr lang="lo-LA" b="1" dirty="0">
                <a:latin typeface="Phetsarath OT" pitchFamily="2" charset="0"/>
                <a:cs typeface="Phetsarath OT" pitchFamily="2" charset="0"/>
              </a:rPr>
              <a:t>/. ​ແບບ​ປະ​ເມີນ​ການ​ສອນ</a:t>
            </a:r>
            <a:r>
              <a:rPr lang="lo-LA" sz="2800" b="1" dirty="0">
                <a:latin typeface="Phetsarath OT" pitchFamily="2" charset="0"/>
                <a:cs typeface="Phetsarath OT" pitchFamily="2" charset="0"/>
              </a:rPr>
              <a:t>, </a:t>
            </a:r>
            <a:endParaRPr lang="en-US" sz="2800" b="1" dirty="0">
              <a:latin typeface="Phetsarath OT" pitchFamily="2" charset="0"/>
              <a:cs typeface="Phetsarath OT" pitchFamily="2" charset="0"/>
            </a:endParaRPr>
          </a:p>
          <a:p>
            <a:endParaRPr lang="en-US" sz="28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685800"/>
            <a:ext cx="4041775" cy="792162"/>
          </a:xfrm>
        </p:spPr>
        <p:txBody>
          <a:bodyPr>
            <a:noAutofit/>
          </a:bodyPr>
          <a:lstStyle/>
          <a:p>
            <a:pPr lvl="0"/>
            <a:endParaRPr lang="en-US" sz="1600" dirty="0" smtClean="0"/>
          </a:p>
          <a:p>
            <a:pPr lvl="0"/>
            <a:endParaRPr lang="en-US" sz="1600" dirty="0"/>
          </a:p>
          <a:p>
            <a:pPr lvl="0" algn="ctr"/>
            <a:r>
              <a:rPr lang="lo-LA" dirty="0" smtClean="0">
                <a:latin typeface="Phetsarath OT" pitchFamily="2" charset="0"/>
                <a:cs typeface="Phetsarath OT" pitchFamily="2" charset="0"/>
              </a:rPr>
              <a:t>ການ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​ປະ​ເມີນ​ຢູ່​ຂັ້ນກະຊວງ 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495800" cy="5105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lo-LA" sz="2900" b="1" i="1" dirty="0">
                <a:latin typeface="Phetsarath OT" pitchFamily="2" charset="0"/>
                <a:cs typeface="Phetsarath OT" pitchFamily="2" charset="0"/>
              </a:rPr>
              <a:t>ກ. ສຳລັບ​ຕຳ​ແໜ່ງຜູ້​ຊ່ວຍ​ອາຈານ ມີ 04 ລາຍການ​ຄື</a:t>
            </a:r>
            <a:r>
              <a:rPr lang="lo-LA" sz="2900" b="1" i="1" dirty="0" smtClean="0">
                <a:latin typeface="Phetsarath OT" pitchFamily="2" charset="0"/>
                <a:cs typeface="Phetsarath OT" pitchFamily="2" charset="0"/>
              </a:rPr>
              <a:t>:</a:t>
            </a:r>
            <a:endParaRPr lang="en-US" sz="2900" b="1" i="1" dirty="0" smtClean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endParaRPr lang="en-US" sz="2900" b="1" i="1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Phetsarath OT" pitchFamily="2" charset="0"/>
                <a:cs typeface="Phetsarath OT" pitchFamily="2" charset="0"/>
              </a:rPr>
              <a:t>     </a:t>
            </a:r>
            <a:r>
              <a:rPr lang="lo-LA" sz="2900" dirty="0" smtClean="0">
                <a:latin typeface="Phetsarath OT" pitchFamily="2" charset="0"/>
                <a:cs typeface="Phetsarath OT" pitchFamily="2" charset="0"/>
              </a:rPr>
              <a:t>1</a:t>
            </a:r>
            <a:r>
              <a:rPr lang="lo-LA" sz="2900" dirty="0">
                <a:latin typeface="Phetsarath OT" pitchFamily="2" charset="0"/>
                <a:cs typeface="Phetsarath OT" pitchFamily="2" charset="0"/>
              </a:rPr>
              <a:t>/. ການ​ຮຽບຮຽງ​ເອກະສານ​ປະກອບ​ການ​ສອນ, ​</a:t>
            </a:r>
            <a:endParaRPr lang="en-US" sz="2900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en-US" sz="2900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900" dirty="0" smtClean="0">
                <a:latin typeface="Phetsarath OT" pitchFamily="2" charset="0"/>
                <a:cs typeface="Phetsarath OT" pitchFamily="2" charset="0"/>
              </a:rPr>
              <a:t>   </a:t>
            </a:r>
            <a:r>
              <a:rPr lang="lo-LA" sz="2900" dirty="0" smtClean="0">
                <a:latin typeface="Phetsarath OT" pitchFamily="2" charset="0"/>
                <a:cs typeface="Phetsarath OT" pitchFamily="2" charset="0"/>
              </a:rPr>
              <a:t>2</a:t>
            </a:r>
            <a:r>
              <a:rPr lang="lo-LA" sz="2900" dirty="0">
                <a:latin typeface="Phetsarath OT" pitchFamily="2" charset="0"/>
                <a:cs typeface="Phetsarath OT" pitchFamily="2" charset="0"/>
              </a:rPr>
              <a:t>/. ເອກະສານ​ປະກອບ​ການ​ບັນຍາຍ (ບົດ​ສອນ, </a:t>
            </a:r>
            <a:endParaRPr lang="en-US" sz="2900" dirty="0" smtClean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en-US" sz="2900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900" dirty="0" smtClean="0">
                <a:latin typeface="Phetsarath OT" pitchFamily="2" charset="0"/>
                <a:cs typeface="Phetsarath OT" pitchFamily="2" charset="0"/>
              </a:rPr>
              <a:t>                                    Power </a:t>
            </a:r>
            <a:r>
              <a:rPr lang="en-US" sz="2900" dirty="0">
                <a:latin typeface="Phetsarath OT" pitchFamily="2" charset="0"/>
                <a:cs typeface="Phetsarath OT" pitchFamily="2" charset="0"/>
              </a:rPr>
              <a:t>Point</a:t>
            </a:r>
            <a:r>
              <a:rPr lang="lo-LA" sz="2900" dirty="0">
                <a:latin typeface="Phetsarath OT" pitchFamily="2" charset="0"/>
                <a:cs typeface="Phetsarath OT" pitchFamily="2" charset="0"/>
              </a:rPr>
              <a:t>, ...)</a:t>
            </a:r>
            <a:endParaRPr lang="en-US" sz="2900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Phetsarath OT" pitchFamily="2" charset="0"/>
                <a:cs typeface="Phetsarath OT" pitchFamily="2" charset="0"/>
              </a:rPr>
              <a:t>    </a:t>
            </a:r>
            <a:r>
              <a:rPr lang="lo-LA" sz="2900" dirty="0" smtClean="0">
                <a:latin typeface="Phetsarath OT" pitchFamily="2" charset="0"/>
                <a:cs typeface="Phetsarath OT" pitchFamily="2" charset="0"/>
              </a:rPr>
              <a:t>3</a:t>
            </a:r>
            <a:r>
              <a:rPr lang="lo-LA" sz="2900" dirty="0">
                <a:latin typeface="Phetsarath OT" pitchFamily="2" charset="0"/>
                <a:cs typeface="Phetsarath OT" pitchFamily="2" charset="0"/>
              </a:rPr>
              <a:t>/. ແຟ້ມສະ​ສົມ​ຜົນງານ, </a:t>
            </a:r>
            <a:endParaRPr lang="en-US" sz="2900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Phetsarath OT" pitchFamily="2" charset="0"/>
                <a:cs typeface="Phetsarath OT" pitchFamily="2" charset="0"/>
              </a:rPr>
              <a:t>    </a:t>
            </a:r>
            <a:r>
              <a:rPr lang="lo-LA" sz="2900" dirty="0" smtClean="0">
                <a:latin typeface="Phetsarath OT" pitchFamily="2" charset="0"/>
                <a:cs typeface="Phetsarath OT" pitchFamily="2" charset="0"/>
              </a:rPr>
              <a:t>4</a:t>
            </a:r>
            <a:r>
              <a:rPr lang="lo-LA" sz="2900" dirty="0">
                <a:latin typeface="Phetsarath OT" pitchFamily="2" charset="0"/>
                <a:cs typeface="Phetsarath OT" pitchFamily="2" charset="0"/>
              </a:rPr>
              <a:t>/. ລະດັບ​ພາສາ​ຕ່າງປະ​ເທດ. </a:t>
            </a:r>
            <a:endParaRPr lang="en-US" sz="2900" dirty="0" smtClean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endParaRPr lang="en-US" sz="2900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lo-LA" sz="2900" b="1" i="1" dirty="0" smtClean="0">
                <a:latin typeface="Phetsarath OT" pitchFamily="2" charset="0"/>
                <a:cs typeface="Phetsarath OT" pitchFamily="2" charset="0"/>
              </a:rPr>
              <a:t>ຂ. </a:t>
            </a:r>
            <a:r>
              <a:rPr lang="lo-LA" sz="2900" b="1" i="1" dirty="0">
                <a:latin typeface="Phetsarath OT" pitchFamily="2" charset="0"/>
                <a:cs typeface="Phetsarath OT" pitchFamily="2" charset="0"/>
              </a:rPr>
              <a:t>ສຳລັບ​ຕຳ​ແໜ່ງອາຈານ ມີ 05 ລາຍການ​ຄື</a:t>
            </a:r>
            <a:r>
              <a:rPr lang="lo-LA" sz="2900" b="1" i="1" dirty="0" smtClean="0">
                <a:latin typeface="Phetsarath OT" pitchFamily="2" charset="0"/>
                <a:cs typeface="Phetsarath OT" pitchFamily="2" charset="0"/>
              </a:rPr>
              <a:t>:</a:t>
            </a:r>
            <a:endParaRPr lang="en-US" sz="2900" b="1" i="1" dirty="0" smtClean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endParaRPr lang="en-US" sz="2900" b="1" i="1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en-US" sz="2900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900" dirty="0" smtClean="0">
                <a:latin typeface="Phetsarath OT" pitchFamily="2" charset="0"/>
                <a:cs typeface="Phetsarath OT" pitchFamily="2" charset="0"/>
              </a:rPr>
              <a:t>   </a:t>
            </a:r>
            <a:r>
              <a:rPr lang="lo-LA" sz="2900" dirty="0" smtClean="0">
                <a:latin typeface="Phetsarath OT" pitchFamily="2" charset="0"/>
                <a:cs typeface="Phetsarath OT" pitchFamily="2" charset="0"/>
              </a:rPr>
              <a:t>1</a:t>
            </a:r>
            <a:r>
              <a:rPr lang="lo-LA" sz="2900" dirty="0">
                <a:latin typeface="Phetsarath OT" pitchFamily="2" charset="0"/>
                <a:cs typeface="Phetsarath OT" pitchFamily="2" charset="0"/>
              </a:rPr>
              <a:t>/. ການ​ຮຽບຮຽງ​ເອກະສານ​ປະກອບ​ການ​ສອນ, </a:t>
            </a:r>
            <a:endParaRPr lang="en-US" sz="2900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Phetsarath OT" pitchFamily="2" charset="0"/>
                <a:cs typeface="Phetsarath OT" pitchFamily="2" charset="0"/>
              </a:rPr>
              <a:t>    </a:t>
            </a:r>
            <a:r>
              <a:rPr lang="lo-LA" sz="2900" dirty="0" smtClean="0">
                <a:latin typeface="Phetsarath OT" pitchFamily="2" charset="0"/>
                <a:cs typeface="Phetsarath OT" pitchFamily="2" charset="0"/>
              </a:rPr>
              <a:t>2</a:t>
            </a:r>
            <a:r>
              <a:rPr lang="lo-LA" sz="2900" dirty="0">
                <a:latin typeface="Phetsarath OT" pitchFamily="2" charset="0"/>
                <a:cs typeface="Phetsarath OT" pitchFamily="2" charset="0"/>
              </a:rPr>
              <a:t>/.​ເອກະສານ​ປະກອບ​ການ​ບັນຍາຍ (ບົດ​ສອນ, </a:t>
            </a:r>
            <a:endParaRPr lang="en-US" sz="2900" dirty="0" smtClean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en-US" sz="2900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900" dirty="0" smtClean="0">
                <a:latin typeface="Phetsarath OT" pitchFamily="2" charset="0"/>
                <a:cs typeface="Phetsarath OT" pitchFamily="2" charset="0"/>
              </a:rPr>
              <a:t>                                       Power </a:t>
            </a:r>
            <a:r>
              <a:rPr lang="en-US" sz="2900" dirty="0">
                <a:latin typeface="Phetsarath OT" pitchFamily="2" charset="0"/>
                <a:cs typeface="Phetsarath OT" pitchFamily="2" charset="0"/>
              </a:rPr>
              <a:t>Point</a:t>
            </a:r>
            <a:r>
              <a:rPr lang="lo-LA" sz="2900" dirty="0">
                <a:latin typeface="Phetsarath OT" pitchFamily="2" charset="0"/>
                <a:cs typeface="Phetsarath OT" pitchFamily="2" charset="0"/>
              </a:rPr>
              <a:t>, ...)</a:t>
            </a:r>
            <a:endParaRPr lang="en-US" sz="2900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en-US" sz="2900" b="1" dirty="0" smtClean="0">
                <a:latin typeface="Phetsarath OT" pitchFamily="2" charset="0"/>
                <a:cs typeface="Phetsarath OT" pitchFamily="2" charset="0"/>
              </a:rPr>
              <a:t>    </a:t>
            </a:r>
            <a:r>
              <a:rPr lang="lo-LA" sz="2900" b="1" dirty="0" smtClean="0">
                <a:latin typeface="Phetsarath OT" pitchFamily="2" charset="0"/>
                <a:cs typeface="Phetsarath OT" pitchFamily="2" charset="0"/>
              </a:rPr>
              <a:t>3/.</a:t>
            </a:r>
            <a:r>
              <a:rPr lang="en-US" sz="29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2900" i="1" dirty="0" smtClean="0">
                <a:latin typeface="Phetsarath OT" pitchFamily="2" charset="0"/>
                <a:cs typeface="Phetsarath OT" pitchFamily="2" charset="0"/>
              </a:rPr>
              <a:t>ການ</a:t>
            </a:r>
            <a:r>
              <a:rPr lang="lo-LA" sz="2900" i="1" dirty="0">
                <a:latin typeface="Phetsarath OT" pitchFamily="2" charset="0"/>
                <a:cs typeface="Phetsarath OT" pitchFamily="2" charset="0"/>
              </a:rPr>
              <a:t>​ແປ​ຕຳລາ- ໜັງສື​ບົດ​ຄວາມ​ທາງ​ວິຊາ​ການ​, </a:t>
            </a:r>
            <a:endParaRPr lang="en-US" sz="2900" i="1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Phetsarath OT" pitchFamily="2" charset="0"/>
                <a:cs typeface="Phetsarath OT" pitchFamily="2" charset="0"/>
              </a:rPr>
              <a:t>     </a:t>
            </a:r>
            <a:r>
              <a:rPr lang="lo-LA" sz="2900" dirty="0" smtClean="0">
                <a:latin typeface="Phetsarath OT" pitchFamily="2" charset="0"/>
                <a:cs typeface="Phetsarath OT" pitchFamily="2" charset="0"/>
              </a:rPr>
              <a:t>4</a:t>
            </a:r>
            <a:r>
              <a:rPr lang="lo-LA" sz="2900" dirty="0">
                <a:latin typeface="Phetsarath OT" pitchFamily="2" charset="0"/>
                <a:cs typeface="Phetsarath OT" pitchFamily="2" charset="0"/>
              </a:rPr>
              <a:t>/. ແຟ້ມສະ​ສົມ​ຜົນງານ, </a:t>
            </a:r>
            <a:endParaRPr lang="en-US" sz="2900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Phetsarath OT" pitchFamily="2" charset="0"/>
                <a:cs typeface="Phetsarath OT" pitchFamily="2" charset="0"/>
              </a:rPr>
              <a:t>     </a:t>
            </a:r>
            <a:r>
              <a:rPr lang="lo-LA" sz="2900" dirty="0" smtClean="0">
                <a:latin typeface="Phetsarath OT" pitchFamily="2" charset="0"/>
                <a:cs typeface="Phetsarath OT" pitchFamily="2" charset="0"/>
              </a:rPr>
              <a:t>5</a:t>
            </a:r>
            <a:r>
              <a:rPr lang="lo-LA" sz="2900" dirty="0">
                <a:latin typeface="Phetsarath OT" pitchFamily="2" charset="0"/>
                <a:cs typeface="Phetsarath OT" pitchFamily="2" charset="0"/>
              </a:rPr>
              <a:t>/. ລະດັບ​ພາສາ​ຕ່າງປະ​ເທດ. </a:t>
            </a:r>
            <a:endParaRPr lang="en-US" sz="2900" dirty="0">
              <a:latin typeface="Phetsarath OT" pitchFamily="2" charset="0"/>
              <a:cs typeface="Phetsarath OT" pitchFamily="2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4572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868362"/>
          </a:xfrm>
        </p:spPr>
        <p:txBody>
          <a:bodyPr>
            <a:normAutofit/>
          </a:bodyPr>
          <a:lstStyle/>
          <a:p>
            <a:r>
              <a:rPr lang="lo-LA" sz="2800" b="1" dirty="0" smtClean="0">
                <a:latin typeface="Phetsarath OT" pitchFamily="2" charset="0"/>
                <a:cs typeface="Phetsarath OT" pitchFamily="2" charset="0"/>
              </a:rPr>
              <a:t>5. ເກນ</a:t>
            </a:r>
            <a:r>
              <a:rPr lang="lo-LA" sz="2800" b="1" dirty="0">
                <a:latin typeface="Phetsarath OT" pitchFamily="2" charset="0"/>
                <a:cs typeface="Phetsarath OT" pitchFamily="2" charset="0"/>
              </a:rPr>
              <a:t>​ການ​ໃຫ້​ຄະ​ແນນ</a:t>
            </a:r>
            <a:endParaRPr lang="en-US" sz="28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4038600" cy="914400"/>
          </a:xfrm>
        </p:spPr>
        <p:txBody>
          <a:bodyPr>
            <a:normAutofit/>
          </a:bodyPr>
          <a:lstStyle/>
          <a:p>
            <a:r>
              <a:rPr lang="lo-LA" dirty="0">
                <a:latin typeface="Phetsarath OT" pitchFamily="2" charset="0"/>
                <a:cs typeface="Phetsarath OT" pitchFamily="2" charset="0"/>
              </a:rPr>
              <a:t>ສຳລັບ​ຜູ້​ຊ່ວຍ​ອາຈານ​​ໄດ້​ປະ​ເມີນ 08 ລາຍການ ຕາມ​ເກນ​ລຸ່ມ​ນີ້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70" y="1752600"/>
            <a:ext cx="4495800" cy="2286000"/>
          </a:xfrm>
        </p:spPr>
        <p:txBody>
          <a:bodyPr>
            <a:normAutofit/>
          </a:bodyPr>
          <a:lstStyle/>
          <a:p>
            <a:r>
              <a:rPr lang="lo-LA" sz="1800" dirty="0">
                <a:latin typeface="Phetsarath OT" pitchFamily="2" charset="0"/>
                <a:cs typeface="Phetsarath OT" pitchFamily="2" charset="0"/>
              </a:rPr>
              <a:t>ອ່ອນ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=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 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 1 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(</a:t>
            </a:r>
            <a:r>
              <a:rPr lang="lo-LA" sz="1600" dirty="0">
                <a:latin typeface="Phetsarath OT" pitchFamily="2" charset="0"/>
                <a:cs typeface="Phetsarath OT" pitchFamily="2" charset="0"/>
              </a:rPr>
              <a:t>ເທົ່າກັບ 6-7  ຄະແນນ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)</a:t>
            </a:r>
            <a:r>
              <a:rPr lang="en-US" sz="2000" dirty="0">
                <a:latin typeface="Phetsarath OT" pitchFamily="2" charset="0"/>
                <a:cs typeface="Phetsarath OT" pitchFamily="2" charset="0"/>
              </a:rPr>
              <a:t>; </a:t>
            </a:r>
          </a:p>
          <a:p>
            <a:r>
              <a:rPr lang="lo-LA" sz="1800" dirty="0">
                <a:latin typeface="Phetsarath OT" pitchFamily="2" charset="0"/>
                <a:cs typeface="Phetsarath OT" pitchFamily="2" charset="0"/>
              </a:rPr>
              <a:t>ກາງ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=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   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2 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(</a:t>
            </a:r>
            <a:r>
              <a:rPr lang="lo-LA" sz="1600" dirty="0">
                <a:latin typeface="Phetsarath OT" pitchFamily="2" charset="0"/>
                <a:cs typeface="Phetsarath OT" pitchFamily="2" charset="0"/>
              </a:rPr>
              <a:t>ເທົ່າກັບ 8-9  ຄະແນນ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)</a:t>
            </a:r>
            <a:r>
              <a:rPr lang="en-US" sz="2000" dirty="0">
                <a:latin typeface="Phetsarath OT" pitchFamily="2" charset="0"/>
                <a:cs typeface="Phetsarath OT" pitchFamily="2" charset="0"/>
              </a:rPr>
              <a:t>; </a:t>
            </a:r>
          </a:p>
          <a:p>
            <a:r>
              <a:rPr lang="lo-LA" sz="1800" dirty="0">
                <a:latin typeface="Phetsarath OT" pitchFamily="2" charset="0"/>
                <a:cs typeface="Phetsarath OT" pitchFamily="2" charset="0"/>
              </a:rPr>
              <a:t>ດີ  = 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    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3 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(</a:t>
            </a:r>
            <a:r>
              <a:rPr lang="lo-LA" sz="1600" dirty="0">
                <a:latin typeface="Phetsarath OT" pitchFamily="2" charset="0"/>
                <a:cs typeface="Phetsarath OT" pitchFamily="2" charset="0"/>
              </a:rPr>
              <a:t>ເທົ່າກັບ 10-11 ຄະແນນ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)</a:t>
            </a:r>
            <a:r>
              <a:rPr lang="en-US" sz="2000" dirty="0">
                <a:latin typeface="Phetsarath OT" pitchFamily="2" charset="0"/>
                <a:cs typeface="Phetsarath OT" pitchFamily="2" charset="0"/>
              </a:rPr>
              <a:t>; </a:t>
            </a:r>
          </a:p>
          <a:p>
            <a:r>
              <a:rPr lang="lo-LA" sz="1800" dirty="0">
                <a:latin typeface="Phetsarath OT" pitchFamily="2" charset="0"/>
                <a:cs typeface="Phetsarath OT" pitchFamily="2" charset="0"/>
              </a:rPr>
              <a:t>ດີຫຼາຍ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=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4 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(</a:t>
            </a:r>
            <a:r>
              <a:rPr lang="lo-LA" sz="1600" dirty="0">
                <a:latin typeface="Phetsarath OT" pitchFamily="2" charset="0"/>
                <a:cs typeface="Phetsarath OT" pitchFamily="2" charset="0"/>
              </a:rPr>
              <a:t>ເທົ່າກັບ 12-13  ຄະແນນ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)</a:t>
            </a:r>
            <a:r>
              <a:rPr lang="en-US" sz="2000" dirty="0">
                <a:latin typeface="Phetsarath OT" pitchFamily="2" charset="0"/>
                <a:cs typeface="Phetsarath OT" pitchFamily="2" charset="0"/>
              </a:rPr>
              <a:t>; </a:t>
            </a:r>
          </a:p>
          <a:p>
            <a:r>
              <a:rPr lang="lo-LA" sz="1800" dirty="0">
                <a:latin typeface="Phetsarath OT" pitchFamily="2" charset="0"/>
                <a:cs typeface="Phetsarath OT" pitchFamily="2" charset="0"/>
              </a:rPr>
              <a:t>ດີເດັ່ນ = 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5 </a:t>
            </a:r>
            <a:r>
              <a:rPr lang="lo-LA" sz="2000" dirty="0">
                <a:latin typeface="Phetsarath OT" pitchFamily="2" charset="0"/>
                <a:cs typeface="Phetsarath OT" pitchFamily="2" charset="0"/>
              </a:rPr>
              <a:t>(</a:t>
            </a:r>
            <a:r>
              <a:rPr lang="lo-LA" sz="1600" dirty="0">
                <a:latin typeface="Phetsarath OT" pitchFamily="2" charset="0"/>
                <a:cs typeface="Phetsarath OT" pitchFamily="2" charset="0"/>
              </a:rPr>
              <a:t>ເທົ່າກັບ 14 ຄະແນນ)</a:t>
            </a:r>
            <a:endParaRPr lang="en-US" sz="1600" dirty="0">
              <a:latin typeface="Phetsarath OT" pitchFamily="2" charset="0"/>
              <a:cs typeface="Phetsarath OT" pitchFamily="2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762000"/>
            <a:ext cx="4343400" cy="914400"/>
          </a:xfrm>
        </p:spPr>
        <p:txBody>
          <a:bodyPr>
            <a:normAutofit fontScale="85000" lnSpcReduction="20000"/>
          </a:bodyPr>
          <a:lstStyle/>
          <a:p>
            <a:pPr lvl="0"/>
            <a:endParaRPr lang="en-US" dirty="0" smtClean="0">
              <a:latin typeface="Phetsarath OT" pitchFamily="2" charset="0"/>
              <a:cs typeface="Phetsarath OT" pitchFamily="2" charset="0"/>
            </a:endParaRPr>
          </a:p>
          <a:p>
            <a:pPr lvl="0"/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ສຳລັບ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ຕຳ​ແໜ່ງອາຈານ ​ໄດ້​ປະ​ເມີນ 09 ລາຍການ ຕາມ​ເກນ​ລຸ່ມ​ນີ້: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676400"/>
            <a:ext cx="4041775" cy="2286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lo-LA" sz="1800" dirty="0">
                <a:latin typeface="Phetsarath OT" pitchFamily="2" charset="0"/>
                <a:cs typeface="Phetsarath OT" pitchFamily="2" charset="0"/>
              </a:rPr>
              <a:t>ອ່ອນ = 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 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1 </a:t>
            </a:r>
            <a:r>
              <a:rPr lang="lo-LA" sz="1800" dirty="0">
                <a:latin typeface="Phetsarath OT" pitchFamily="2" charset="0"/>
                <a:cs typeface="Phetsarath OT" pitchFamily="2" charset="0"/>
              </a:rPr>
              <a:t>(</a:t>
            </a:r>
            <a:r>
              <a:rPr lang="lo-LA" sz="1600" dirty="0">
                <a:latin typeface="Phetsarath OT" pitchFamily="2" charset="0"/>
                <a:cs typeface="Phetsarath OT" pitchFamily="2" charset="0"/>
              </a:rPr>
              <a:t>ເທົ່າກັບ 10-14  ຄະແນນ</a:t>
            </a:r>
            <a:r>
              <a:rPr lang="lo-LA" sz="1800" dirty="0">
                <a:latin typeface="Phetsarath OT" pitchFamily="2" charset="0"/>
                <a:cs typeface="Phetsarath OT" pitchFamily="2" charset="0"/>
              </a:rPr>
              <a:t>)</a:t>
            </a:r>
            <a:r>
              <a:rPr lang="en-US" sz="1800" dirty="0">
                <a:latin typeface="Phetsarath OT" pitchFamily="2" charset="0"/>
                <a:cs typeface="Phetsarath OT" pitchFamily="2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lo-LA" sz="1800" dirty="0">
                <a:latin typeface="Phetsarath OT" pitchFamily="2" charset="0"/>
                <a:cs typeface="Phetsarath OT" pitchFamily="2" charset="0"/>
              </a:rPr>
              <a:t>ກາງ = 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  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2 </a:t>
            </a:r>
            <a:r>
              <a:rPr lang="lo-LA" sz="1800" dirty="0">
                <a:latin typeface="Phetsarath OT" pitchFamily="2" charset="0"/>
                <a:cs typeface="Phetsarath OT" pitchFamily="2" charset="0"/>
              </a:rPr>
              <a:t>(</a:t>
            </a:r>
            <a:r>
              <a:rPr lang="lo-LA" sz="1600" dirty="0">
                <a:latin typeface="Phetsarath OT" pitchFamily="2" charset="0"/>
                <a:cs typeface="Phetsarath OT" pitchFamily="2" charset="0"/>
              </a:rPr>
              <a:t>ເທົ່າກັບ 15-19  ຄະແນນ</a:t>
            </a:r>
            <a:r>
              <a:rPr lang="lo-LA" sz="1800" dirty="0">
                <a:latin typeface="Phetsarath OT" pitchFamily="2" charset="0"/>
                <a:cs typeface="Phetsarath OT" pitchFamily="2" charset="0"/>
              </a:rPr>
              <a:t>)</a:t>
            </a:r>
            <a:r>
              <a:rPr lang="en-US" sz="1800" dirty="0">
                <a:latin typeface="Phetsarath OT" pitchFamily="2" charset="0"/>
                <a:cs typeface="Phetsarath OT" pitchFamily="2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lo-LA" sz="1800" dirty="0">
                <a:latin typeface="Phetsarath OT" pitchFamily="2" charset="0"/>
                <a:cs typeface="Phetsarath OT" pitchFamily="2" charset="0"/>
              </a:rPr>
              <a:t>ດີ  = 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    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3 </a:t>
            </a:r>
            <a:r>
              <a:rPr lang="lo-LA" sz="1800" dirty="0">
                <a:latin typeface="Phetsarath OT" pitchFamily="2" charset="0"/>
                <a:cs typeface="Phetsarath OT" pitchFamily="2" charset="0"/>
              </a:rPr>
              <a:t>(</a:t>
            </a:r>
            <a:r>
              <a:rPr lang="lo-LA" sz="1600" dirty="0">
                <a:latin typeface="Phetsarath OT" pitchFamily="2" charset="0"/>
                <a:cs typeface="Phetsarath OT" pitchFamily="2" charset="0"/>
              </a:rPr>
              <a:t>ເທົ່າກັບ 20-24 ຄະແນນ</a:t>
            </a:r>
            <a:r>
              <a:rPr lang="lo-LA" sz="1800" dirty="0">
                <a:latin typeface="Phetsarath OT" pitchFamily="2" charset="0"/>
                <a:cs typeface="Phetsarath OT" pitchFamily="2" charset="0"/>
              </a:rPr>
              <a:t>)</a:t>
            </a:r>
            <a:r>
              <a:rPr lang="en-US" sz="1800" dirty="0">
                <a:latin typeface="Phetsarath OT" pitchFamily="2" charset="0"/>
                <a:cs typeface="Phetsarath OT" pitchFamily="2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lo-LA" sz="1800" dirty="0">
                <a:latin typeface="Phetsarath OT" pitchFamily="2" charset="0"/>
                <a:cs typeface="Phetsarath OT" pitchFamily="2" charset="0"/>
              </a:rPr>
              <a:t>ດີຫຼາຍ = 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4 </a:t>
            </a:r>
            <a:r>
              <a:rPr lang="lo-LA" sz="1800" dirty="0">
                <a:latin typeface="Phetsarath OT" pitchFamily="2" charset="0"/>
                <a:cs typeface="Phetsarath OT" pitchFamily="2" charset="0"/>
              </a:rPr>
              <a:t>(</a:t>
            </a:r>
            <a:r>
              <a:rPr lang="lo-LA" sz="1600" dirty="0">
                <a:latin typeface="Phetsarath OT" pitchFamily="2" charset="0"/>
                <a:cs typeface="Phetsarath OT" pitchFamily="2" charset="0"/>
              </a:rPr>
              <a:t>ເທົ່າກັບ 25-28 ຄະແນນ</a:t>
            </a:r>
            <a:r>
              <a:rPr lang="lo-LA" sz="1800" dirty="0">
                <a:latin typeface="Phetsarath OT" pitchFamily="2" charset="0"/>
                <a:cs typeface="Phetsarath OT" pitchFamily="2" charset="0"/>
              </a:rPr>
              <a:t>)</a:t>
            </a:r>
            <a:r>
              <a:rPr lang="en-US" sz="1800" dirty="0">
                <a:latin typeface="Phetsarath OT" pitchFamily="2" charset="0"/>
                <a:cs typeface="Phetsarath OT" pitchFamily="2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lo-LA" sz="1800" dirty="0">
                <a:latin typeface="Phetsarath OT" pitchFamily="2" charset="0"/>
                <a:cs typeface="Phetsarath OT" pitchFamily="2" charset="0"/>
              </a:rPr>
              <a:t>ດີເດັ່ນ = 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5 </a:t>
            </a:r>
            <a:r>
              <a:rPr lang="lo-LA" sz="1800" dirty="0">
                <a:latin typeface="Phetsarath OT" pitchFamily="2" charset="0"/>
                <a:cs typeface="Phetsarath OT" pitchFamily="2" charset="0"/>
              </a:rPr>
              <a:t>(</a:t>
            </a:r>
            <a:r>
              <a:rPr lang="lo-LA" sz="1600" dirty="0">
                <a:latin typeface="Phetsarath OT" pitchFamily="2" charset="0"/>
                <a:cs typeface="Phetsarath OT" pitchFamily="2" charset="0"/>
              </a:rPr>
              <a:t>ເທົ່າກັບ 29 ຄະແນນ</a:t>
            </a:r>
            <a:r>
              <a:rPr lang="lo-LA" sz="1800" dirty="0">
                <a:latin typeface="Phetsarath OT" pitchFamily="2" charset="0"/>
                <a:cs typeface="Phetsarath OT" pitchFamily="2" charset="0"/>
              </a:rPr>
              <a:t>)</a:t>
            </a:r>
            <a:endParaRPr lang="en-US" sz="1800" dirty="0">
              <a:latin typeface="Phetsarath OT" pitchFamily="2" charset="0"/>
              <a:cs typeface="Phetsarath OT" pitchFamily="2" charset="0"/>
            </a:endParaRP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3048000" cy="2971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3886200"/>
            <a:ext cx="3200400" cy="2971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86200"/>
            <a:ext cx="304799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457200"/>
            <a:ext cx="8915400" cy="6400800"/>
          </a:xfrm>
        </p:spPr>
        <p:txBody>
          <a:bodyPr>
            <a:noAutofit/>
          </a:bodyPr>
          <a:lstStyle/>
          <a:p>
            <a:r>
              <a:rPr lang="lo-LA" sz="3600" b="1" dirty="0">
                <a:latin typeface="Phetsarath OT" pitchFamily="2" charset="0"/>
                <a:cs typeface="Phetsarath OT" pitchFamily="2" charset="0"/>
              </a:rPr>
              <a:t>6. ວິທີ​ການຄົ້ນຄວ້າ ​ແລະ ​ໃຫ້​ຄະ​</a:t>
            </a:r>
            <a:r>
              <a:rPr lang="lo-LA" sz="3600" b="1" dirty="0" smtClean="0">
                <a:latin typeface="Phetsarath OT" pitchFamily="2" charset="0"/>
                <a:cs typeface="Phetsarath OT" pitchFamily="2" charset="0"/>
              </a:rPr>
              <a:t>ແນນ</a:t>
            </a:r>
            <a:endParaRPr lang="en-US" sz="3600" b="1" dirty="0" smtClean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endParaRPr lang="en-US" sz="2400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Phetsarath OT" pitchFamily="2" charset="0"/>
                <a:cs typeface="Phetsarath OT" pitchFamily="2" charset="0"/>
              </a:rPr>
              <a:t>   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ກົມ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​ສ້າງ​ຄູ​ໄດ້​ແຕ່ງຕັ້ງກອງ​ເລຂາ ​ແລະ ພະນັກງານ​ຈຳນວນໜຶ່ງ​ເພື່ອ​ດຳ​ເນີນ​ການ ຄົ້ນຄວ້າ, ກວດກາ ​ເບິ່ງ​ຄວາມ​ຄົບ​ຖ້ວນ, ຖືກຕ້ອງ​ຂອງ​ບັນດາ​ເອກະສານ ລວມທັງຕີ​ລາຄາ​ຄຸນ​ນະພາ​ບ ​ແລະ ​ໃຫ້​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ຄະແນນ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ຂອງ​ບັນດາ​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ເອກະສານ.</a:t>
            </a:r>
            <a:endParaRPr lang="en-US" dirty="0" smtClean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7</a:t>
            </a:r>
            <a:r>
              <a:rPr lang="lo-LA" sz="2400" b="1" dirty="0">
                <a:latin typeface="Phetsarath OT" pitchFamily="2" charset="0"/>
                <a:cs typeface="Phetsarath OT" pitchFamily="2" charset="0"/>
              </a:rPr>
              <a:t>. ການຄົ້ນຄວ້າ​ຜ່ານ ​ແລະ ຮັບຮອງ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lo-LA" dirty="0">
                <a:latin typeface="Phetsarath OT" pitchFamily="2" charset="0"/>
                <a:cs typeface="Phetsarath OT" pitchFamily="2" charset="0"/>
              </a:rPr>
              <a:t>ປະຕິບັດ​ຕາມ​ຂໍ້​ຕົກລົງ​ຂອງ​ລັດຖະມົນຕີ​ວ່າການ​ກະຊວງ​ສຶກສາ​ທິການ ​ແລະ ກິລາ ສະບັບ​​ເລກທີ 0730/ ສສກ.ສຄ ລົງ​ວັນ​ທີ 20/02/2015  ວ່າ​ດ້ວຍ​ການ​ແຕ່ງ​ຕັ້ງ​ຄະນະ​ກຳມະການ​ ຂັ້ນ​ກະຊວງ ​ເພື່ອ​ຜ່ານ ​ແລະ ຮັບຮອງ ​ຕໍາ​ແໜ່​ງ ຜູ້​ຊ່ວຍ​ອາ​ຈານ ​ແລະ ອາຈານ ​​ໃຫ້​ແກ່​ຄູ​ສອນ​ຂອງ​ວິທະຍາ​ໄລ​ຄູ. 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endParaRPr lang="en-US" sz="2400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88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2886</Words>
  <Application>Microsoft Office PowerPoint</Application>
  <PresentationFormat>On-screen Show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ເອກະສານ​ການສະຫຼຸບ ​ແລະ ຖອດ​ຖ​ອນບົດຮຽນ​ ກ່ຽວ​ກັບ ການ​ຂໍ​ຕໍາ​ແໜ່​ງວິຊາ​ການຂອງ​ຄູ ​ໃນ​ສະ​ຖາ​ບັນ​ສ້າງ​ຄູ  (ຮັບ​ໃຊ້​ກອງ​ປະຊຸມ ຜູ້​ບໍລິຫານ​ສະ​ຖາ​ບັນ​ສ້າງ​ຄູ ທີ່ ວຄ ປາກ​ເຊ ​ຄັ້ງວັນ​ທີ 27-29/04/2015)</vt:lpstr>
      <vt:lpstr>PowerPoint Presentation</vt:lpstr>
      <vt:lpstr> I.ຄວາມ​ເປັນ​ມາ. </vt:lpstr>
      <vt:lpstr>PowerPoint Presentation</vt:lpstr>
      <vt:lpstr>II. ຫຼັກການ​ໃນ​ການ​ປະ​ເມີນ. </vt:lpstr>
      <vt:lpstr>PowerPoint Presentation</vt:lpstr>
      <vt:lpstr>4. ລາຍການ ການ​ປະ​ເມີນ </vt:lpstr>
      <vt:lpstr>5. ເກນ​ການ​ໃຫ້​ຄະ​ແນນ</vt:lpstr>
      <vt:lpstr>PowerPoint Presentation</vt:lpstr>
      <vt:lpstr>PowerPoint Presentation</vt:lpstr>
      <vt:lpstr>PowerPoint Presentation</vt:lpstr>
      <vt:lpstr>PowerPoint Presentation</vt:lpstr>
      <vt:lpstr>7. ການຄົ້ນຄວ້າ​ຜ່ານ ​ແລະ ຮັບຮອງ (ຕໍ່)</vt:lpstr>
      <vt:lpstr> 8. ຜົນໄດ້ຮັບຂອງກອງປະຊຸມ​ </vt:lpstr>
      <vt:lpstr>9.ຈຸດ​ດີ ​ແລະ ຈຸດ​ອ່ອນ</vt:lpstr>
      <vt:lpstr>PowerPoint Presentation</vt:lpstr>
      <vt:lpstr>10.ຖອດ​ບົດຮຽນ: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ຖອດ​ຖ​ອນບົດຮຽນ​ ກ່ຽວ​ກັບ ການ​ຂໍ​ຕໍາ​ແໜ່​ງວິຊາ​ການຂອງ​ຄູ </dc:title>
  <dc:creator>ACER</dc:creator>
  <cp:lastModifiedBy>Phailath</cp:lastModifiedBy>
  <cp:revision>130</cp:revision>
  <dcterms:created xsi:type="dcterms:W3CDTF">2015-04-21T22:40:24Z</dcterms:created>
  <dcterms:modified xsi:type="dcterms:W3CDTF">2015-09-24T14:47:59Z</dcterms:modified>
</cp:coreProperties>
</file>