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78" r:id="rId2"/>
    <p:sldId id="279" r:id="rId3"/>
    <p:sldId id="276" r:id="rId4"/>
    <p:sldId id="275" r:id="rId5"/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52309EC-4BEB-4445-8A74-80FFFE719782}" type="datetimeFigureOut">
              <a:rPr lang="en-BZ" smtClean="0"/>
              <a:pPr/>
              <a:t>03/11/2014</a:t>
            </a:fld>
            <a:endParaRPr lang="en-B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B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779CE06-84E5-47EB-A873-8BCE2B971C19}" type="slidenum">
              <a:rPr lang="en-BZ" smtClean="0"/>
              <a:pPr/>
              <a:t>‹#›</a:t>
            </a:fld>
            <a:endParaRPr lang="en-B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2309EC-4BEB-4445-8A74-80FFFE719782}" type="datetimeFigureOut">
              <a:rPr lang="en-BZ" smtClean="0"/>
              <a:pPr/>
              <a:t>03/11/2014</a:t>
            </a:fld>
            <a:endParaRPr lang="en-B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B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79CE06-84E5-47EB-A873-8BCE2B971C19}" type="slidenum">
              <a:rPr lang="en-BZ" smtClean="0"/>
              <a:pPr/>
              <a:t>‹#›</a:t>
            </a:fld>
            <a:endParaRPr lang="en-B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2309EC-4BEB-4445-8A74-80FFFE719782}" type="datetimeFigureOut">
              <a:rPr lang="en-BZ" smtClean="0"/>
              <a:pPr/>
              <a:t>03/11/2014</a:t>
            </a:fld>
            <a:endParaRPr lang="en-B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B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79CE06-84E5-47EB-A873-8BCE2B971C19}" type="slidenum">
              <a:rPr lang="en-BZ" smtClean="0"/>
              <a:pPr/>
              <a:t>‹#›</a:t>
            </a:fld>
            <a:endParaRPr lang="en-B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2309EC-4BEB-4445-8A74-80FFFE719782}" type="datetimeFigureOut">
              <a:rPr lang="en-BZ" smtClean="0"/>
              <a:pPr/>
              <a:t>03/11/2014</a:t>
            </a:fld>
            <a:endParaRPr lang="en-B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B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79CE06-84E5-47EB-A873-8BCE2B971C19}" type="slidenum">
              <a:rPr lang="en-BZ" smtClean="0"/>
              <a:pPr/>
              <a:t>‹#›</a:t>
            </a:fld>
            <a:endParaRPr lang="en-B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2309EC-4BEB-4445-8A74-80FFFE719782}" type="datetimeFigureOut">
              <a:rPr lang="en-BZ" smtClean="0"/>
              <a:pPr/>
              <a:t>03/11/2014</a:t>
            </a:fld>
            <a:endParaRPr lang="en-B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B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79CE06-84E5-47EB-A873-8BCE2B971C19}" type="slidenum">
              <a:rPr lang="en-BZ" smtClean="0"/>
              <a:pPr/>
              <a:t>‹#›</a:t>
            </a:fld>
            <a:endParaRPr lang="en-BZ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2309EC-4BEB-4445-8A74-80FFFE719782}" type="datetimeFigureOut">
              <a:rPr lang="en-BZ" smtClean="0"/>
              <a:pPr/>
              <a:t>03/11/2014</a:t>
            </a:fld>
            <a:endParaRPr lang="en-B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B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79CE06-84E5-47EB-A873-8BCE2B971C19}" type="slidenum">
              <a:rPr lang="en-BZ" smtClean="0"/>
              <a:pPr/>
              <a:t>‹#›</a:t>
            </a:fld>
            <a:endParaRPr lang="en-B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2309EC-4BEB-4445-8A74-80FFFE719782}" type="datetimeFigureOut">
              <a:rPr lang="en-BZ" smtClean="0"/>
              <a:pPr/>
              <a:t>03/11/2014</a:t>
            </a:fld>
            <a:endParaRPr lang="en-B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B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79CE06-84E5-47EB-A873-8BCE2B971C19}" type="slidenum">
              <a:rPr lang="en-BZ" smtClean="0"/>
              <a:pPr/>
              <a:t>‹#›</a:t>
            </a:fld>
            <a:endParaRPr lang="en-B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2309EC-4BEB-4445-8A74-80FFFE719782}" type="datetimeFigureOut">
              <a:rPr lang="en-BZ" smtClean="0"/>
              <a:pPr/>
              <a:t>03/11/2014</a:t>
            </a:fld>
            <a:endParaRPr lang="en-B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B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79CE06-84E5-47EB-A873-8BCE2B971C19}" type="slidenum">
              <a:rPr lang="en-BZ" smtClean="0"/>
              <a:pPr/>
              <a:t>‹#›</a:t>
            </a:fld>
            <a:endParaRPr lang="en-B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2309EC-4BEB-4445-8A74-80FFFE719782}" type="datetimeFigureOut">
              <a:rPr lang="en-BZ" smtClean="0"/>
              <a:pPr/>
              <a:t>03/11/2014</a:t>
            </a:fld>
            <a:endParaRPr lang="en-B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B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79CE06-84E5-47EB-A873-8BCE2B971C19}" type="slidenum">
              <a:rPr lang="en-BZ" smtClean="0"/>
              <a:pPr/>
              <a:t>‹#›</a:t>
            </a:fld>
            <a:endParaRPr lang="en-B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52309EC-4BEB-4445-8A74-80FFFE719782}" type="datetimeFigureOut">
              <a:rPr lang="en-BZ" smtClean="0"/>
              <a:pPr/>
              <a:t>03/11/2014</a:t>
            </a:fld>
            <a:endParaRPr lang="en-B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B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79CE06-84E5-47EB-A873-8BCE2B971C19}" type="slidenum">
              <a:rPr lang="en-BZ" smtClean="0"/>
              <a:pPr/>
              <a:t>‹#›</a:t>
            </a:fld>
            <a:endParaRPr lang="en-B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52309EC-4BEB-4445-8A74-80FFFE719782}" type="datetimeFigureOut">
              <a:rPr lang="en-BZ" smtClean="0"/>
              <a:pPr/>
              <a:t>03/11/2014</a:t>
            </a:fld>
            <a:endParaRPr lang="en-B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B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779CE06-84E5-47EB-A873-8BCE2B971C19}" type="slidenum">
              <a:rPr lang="en-BZ" smtClean="0"/>
              <a:pPr/>
              <a:t>‹#›</a:t>
            </a:fld>
            <a:endParaRPr lang="en-B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52309EC-4BEB-4445-8A74-80FFFE719782}" type="datetimeFigureOut">
              <a:rPr lang="en-BZ" smtClean="0"/>
              <a:pPr/>
              <a:t>03/11/2014</a:t>
            </a:fld>
            <a:endParaRPr lang="en-B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B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779CE06-84E5-47EB-A873-8BCE2B971C19}" type="slidenum">
              <a:rPr lang="en-BZ" smtClean="0"/>
              <a:pPr/>
              <a:t>‹#›</a:t>
            </a:fld>
            <a:endParaRPr lang="en-B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0"/>
            <a:ext cx="8229600" cy="1340768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latin typeface="Phetsarath OT" pitchFamily="2" charset="0"/>
                <a:cs typeface="Phetsarath OT" pitchFamily="2" charset="0"/>
              </a:rPr>
              <a:t> </a:t>
            </a:r>
            <a:r>
              <a:rPr lang="lo-LA" sz="4000" dirty="0" smtClean="0">
                <a:latin typeface="Phetsarath OT" pitchFamily="2" charset="0"/>
                <a:cs typeface="Phetsarath OT" pitchFamily="2" charset="0"/>
              </a:rPr>
              <a:t>ເອກະສານປະກອບການຂໍວຸດທິທາງວິຊາການ</a:t>
            </a:r>
            <a:endParaRPr lang="en-US" sz="4000" dirty="0">
              <a:latin typeface="Phetsarath OT" pitchFamily="2" charset="0"/>
              <a:cs typeface="Phetsarath OT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1412776"/>
            <a:ext cx="8280920" cy="5040560"/>
          </a:xfrm>
        </p:spPr>
        <p:txBody>
          <a:bodyPr/>
          <a:lstStyle/>
          <a:p>
            <a:pPr algn="ctr"/>
            <a:endParaRPr lang="en-US" dirty="0" smtClean="0">
              <a:latin typeface="Phetsarath OT" pitchFamily="2" charset="0"/>
              <a:cs typeface="Phetsarath OT" pitchFamily="2" charset="0"/>
            </a:endParaRPr>
          </a:p>
          <a:p>
            <a:pPr algn="ctr"/>
            <a:r>
              <a:rPr lang="lo-LA" dirty="0" smtClean="0">
                <a:latin typeface="Phetsarath OT" pitchFamily="2" charset="0"/>
                <a:cs typeface="Phetsarath OT" pitchFamily="2" charset="0"/>
              </a:rPr>
              <a:t>ນຳສະເໜິໂດຍ: ຮສ ດຣ. ໄຫງວ ແກ້ວສະດາ</a:t>
            </a:r>
          </a:p>
          <a:p>
            <a:pPr algn="ctr"/>
            <a:r>
              <a:rPr lang="lo-LA" sz="2400" dirty="0" smtClean="0">
                <a:latin typeface="Phetsarath OT" pitchFamily="2" charset="0"/>
                <a:cs typeface="Phetsarath OT" pitchFamily="2" charset="0"/>
              </a:rPr>
              <a:t>ຮອງ ຜອ.</a:t>
            </a:r>
            <a:r>
              <a:rPr lang="en-US" sz="2400" dirty="0" smtClean="0">
                <a:latin typeface="Phetsarath OT" pitchFamily="2" charset="0"/>
                <a:cs typeface="Phetsarath OT" pitchFamily="2" charset="0"/>
              </a:rPr>
              <a:t>:</a:t>
            </a:r>
            <a:r>
              <a:rPr lang="lo-LA" sz="2400" dirty="0" smtClean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sz="2400" dirty="0" smtClean="0">
                <a:latin typeface="Phetsarath OT" pitchFamily="2" charset="0"/>
                <a:cs typeface="Phetsarath OT" pitchFamily="2" charset="0"/>
              </a:rPr>
              <a:t>Distance &amp; E-learning Education Center, NUOL.</a:t>
            </a:r>
          </a:p>
          <a:p>
            <a:pPr algn="ctr"/>
            <a:r>
              <a:rPr lang="en-US" sz="2400" dirty="0" smtClean="0">
                <a:latin typeface="Phetsarath OT" pitchFamily="2" charset="0"/>
                <a:cs typeface="Phetsarath OT" pitchFamily="2" charset="0"/>
              </a:rPr>
              <a:t>Tel.: 020 96565654</a:t>
            </a:r>
          </a:p>
          <a:p>
            <a:pPr algn="ctr"/>
            <a:r>
              <a:rPr lang="en-US" sz="2400" dirty="0" smtClean="0">
                <a:latin typeface="Phetsarath OT" pitchFamily="2" charset="0"/>
                <a:cs typeface="Phetsarath OT" pitchFamily="2" charset="0"/>
              </a:rPr>
              <a:t>E-mail: ngouay.keosada@yahoo.com</a:t>
            </a:r>
            <a:endParaRPr lang="en-US" sz="2400" dirty="0">
              <a:latin typeface="Phetsarath OT" pitchFamily="2" charset="0"/>
              <a:cs typeface="Phetsarath OT" pitchFamily="2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 algn="thaiDist">
              <a:buNone/>
            </a:pPr>
            <a:r>
              <a:rPr lang="en-US" dirty="0" smtClean="0">
                <a:latin typeface="Phetsarath OT" pitchFamily="2" charset="0"/>
                <a:cs typeface="Phetsarath OT" pitchFamily="2" charset="0"/>
              </a:rPr>
              <a:t>	</a:t>
            </a:r>
            <a:r>
              <a:rPr lang="lo-LA" dirty="0" smtClean="0">
                <a:latin typeface="Phetsarath OT" pitchFamily="2" charset="0"/>
                <a:cs typeface="Phetsarath OT" pitchFamily="2" charset="0"/>
              </a:rPr>
              <a:t>ໝາຍເຖິງການຂຽນຕຳລາ ຫຼື ໜ</a:t>
            </a:r>
            <a:r>
              <a:rPr lang="lo-LA" dirty="0" smtClean="0">
                <a:latin typeface="Phetsarath OT" pitchFamily="2" charset="0"/>
                <a:cs typeface="Phetsarath OT" pitchFamily="2" charset="0"/>
              </a:rPr>
              <a:t>ັງສື </a:t>
            </a:r>
            <a:r>
              <a:rPr lang="lo-LA" dirty="0" smtClean="0">
                <a:latin typeface="Phetsarath OT" pitchFamily="2" charset="0"/>
                <a:cs typeface="Phetsarath OT" pitchFamily="2" charset="0"/>
              </a:rPr>
              <a:t>ເພື່ອຮັບໃຊ້ວົງການວິຊາການ ຫຼື ສັງຄົມທົ່ວໄປ.</a:t>
            </a:r>
            <a:endParaRPr lang="en-BZ" dirty="0">
              <a:latin typeface="Phetsarath OT" pitchFamily="2" charset="0"/>
              <a:cs typeface="Phetsarath OT" pitchFamily="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o-LA" sz="4800" dirty="0" smtClean="0">
                <a:latin typeface="Phetsarath OT" pitchFamily="2" charset="0"/>
                <a:cs typeface="Phetsarath OT" pitchFamily="2" charset="0"/>
              </a:rPr>
              <a:t>ການແຕ່ງ-ການຂຽນ</a:t>
            </a:r>
            <a:endParaRPr lang="en-BZ" sz="4800" dirty="0">
              <a:latin typeface="Phetsarath OT" pitchFamily="2" charset="0"/>
              <a:cs typeface="Phetsarath OT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271993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 algn="thaiDist">
              <a:buNone/>
            </a:pPr>
            <a:r>
              <a:rPr lang="lo-LA" dirty="0" smtClean="0">
                <a:latin typeface="Phetsarath OT" pitchFamily="2" charset="0"/>
                <a:cs typeface="Phetsarath OT" pitchFamily="2" charset="0"/>
              </a:rPr>
              <a:t>ຕ້ອງໄດ້ຮັບການຕີພິມ ຫຼື ຖ່າຍອັດສຳເນົາເປັນເຫຼັ້ມ</a:t>
            </a:r>
            <a:endParaRPr lang="en-BZ" dirty="0">
              <a:latin typeface="Phetsarath OT" pitchFamily="2" charset="0"/>
              <a:cs typeface="Phetsarath OT" pitchFamily="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o-LA" sz="4800" dirty="0" smtClean="0">
                <a:latin typeface="Phetsarath OT" pitchFamily="2" charset="0"/>
                <a:cs typeface="Phetsarath OT" pitchFamily="2" charset="0"/>
              </a:rPr>
              <a:t>ເອກະສານປະກອບການສອນ</a:t>
            </a:r>
            <a:endParaRPr lang="en-BZ" sz="4800" dirty="0">
              <a:latin typeface="Phetsarath OT" pitchFamily="2" charset="0"/>
              <a:cs typeface="Phetsarath OT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177399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 algn="thaiDist">
              <a:buNone/>
            </a:pPr>
            <a:r>
              <a:rPr lang="en-US" dirty="0" smtClean="0">
                <a:latin typeface="Phetsarath OT" pitchFamily="2" charset="0"/>
                <a:cs typeface="Phetsarath OT" pitchFamily="2" charset="0"/>
              </a:rPr>
              <a:t>	</a:t>
            </a:r>
            <a:r>
              <a:rPr lang="lo-LA" dirty="0" smtClean="0">
                <a:latin typeface="Phetsarath OT" pitchFamily="2" charset="0"/>
                <a:cs typeface="Phetsarath OT" pitchFamily="2" charset="0"/>
              </a:rPr>
              <a:t>ຕ້ອງໄດ້ຮັບການພິມເປັນຮູບເຫຼັ້ມ ຈາກໂຮງພິມ ຫຼື ສຳເນົາພິມ ຫຼື ຖ່າຍສຳເນົາເປັນເຫຼັ້ມ, ເຮັດໃນຮູບທີ່ເໝາະສົມ ຊຶ່ງໄດ້ນຳໃຊ້ເຂົ້າໃນການຮຽນ-ການສອນ ແລະໄດ້ຮັບການເຜີຍແຜ່ຢ່າງໜ້ອຍ 1 ສົກຮຽນກ່ອນນຳສະເໜີຂໍຕຳແໜ່ງທາງວິຊາການ.</a:t>
            </a:r>
            <a:endParaRPr lang="en-BZ" dirty="0">
              <a:latin typeface="Phetsarath OT" pitchFamily="2" charset="0"/>
              <a:cs typeface="Phetsarath OT" pitchFamily="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o-LA" sz="4800" dirty="0" smtClean="0">
                <a:latin typeface="Phetsarath OT" pitchFamily="2" charset="0"/>
                <a:cs typeface="Phetsarath OT" pitchFamily="2" charset="0"/>
              </a:rPr>
              <a:t>ຕຳລາ</a:t>
            </a:r>
            <a:endParaRPr lang="en-BZ" sz="4800" dirty="0">
              <a:latin typeface="Phetsarath OT" pitchFamily="2" charset="0"/>
              <a:cs typeface="Phetsarath OT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330353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76872"/>
            <a:ext cx="9144000" cy="3730419"/>
          </a:xfrm>
        </p:spPr>
        <p:txBody>
          <a:bodyPr/>
          <a:lstStyle/>
          <a:p>
            <a:pPr marL="137160" indent="0" algn="thaiDist">
              <a:buNone/>
            </a:pPr>
            <a:r>
              <a:rPr lang="en-US" dirty="0" smtClean="0">
                <a:latin typeface="Phetsarath OT" pitchFamily="2" charset="0"/>
                <a:cs typeface="Phetsarath OT" pitchFamily="2" charset="0"/>
              </a:rPr>
              <a:t>	</a:t>
            </a:r>
            <a:r>
              <a:rPr lang="lo-LA" dirty="0" smtClean="0">
                <a:latin typeface="Phetsarath OT" pitchFamily="2" charset="0"/>
                <a:cs typeface="Phetsarath OT" pitchFamily="2" charset="0"/>
              </a:rPr>
              <a:t>ຕ້ອງໄດ້ຮັບການພິມເປັນຮູບເຫຼັ້ມຈາກໂຮງພິມ ຫຼື ສຳນັກພິມ ແລະໄດ້ຮັບການເຜີຍແຜ່ມາແລ້ວຢ່າງໜ້ອຍ 1 ສົກຮຽນ ກ່ອນນຳສະເໜີຂໍຕຳແໜ່ງວິຊາການ</a:t>
            </a:r>
            <a:endParaRPr lang="en-BZ" dirty="0">
              <a:latin typeface="Phetsarath OT" pitchFamily="2" charset="0"/>
              <a:cs typeface="Phetsarath OT" pitchFamily="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o-LA" sz="4800" dirty="0" smtClean="0">
                <a:latin typeface="Phetsarath OT" pitchFamily="2" charset="0"/>
                <a:cs typeface="Phetsarath OT" pitchFamily="2" charset="0"/>
              </a:rPr>
              <a:t>ໜັງ</a:t>
            </a:r>
            <a:r>
              <a:rPr lang="lo-LA" sz="4800" dirty="0" smtClean="0">
                <a:latin typeface="Phetsarath OT" pitchFamily="2" charset="0"/>
                <a:cs typeface="Phetsarath OT" pitchFamily="2" charset="0"/>
              </a:rPr>
              <a:t>ສືວາລະສານ ຫຼືບົດຄວາມ</a:t>
            </a:r>
            <a:endParaRPr lang="en-BZ" sz="4800" dirty="0">
              <a:latin typeface="Phetsarath OT" pitchFamily="2" charset="0"/>
              <a:cs typeface="Phetsarath OT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52528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37160" indent="0" algn="thaiDist">
              <a:buNone/>
            </a:pPr>
            <a:r>
              <a:rPr lang="lo-LA" dirty="0" smtClean="0">
                <a:latin typeface="Phetsarath OT" pitchFamily="2" charset="0"/>
                <a:cs typeface="Phetsarath OT" pitchFamily="2" charset="0"/>
              </a:rPr>
              <a:t>ເຜີຍແຜ່ໃນລັກສະນະໃດໜຶ່ງ:</a:t>
            </a:r>
          </a:p>
          <a:p>
            <a:pPr marL="137160" indent="0" algn="thaiDist">
              <a:buNone/>
            </a:pPr>
            <a:r>
              <a:rPr lang="lo-LA" dirty="0" smtClean="0">
                <a:latin typeface="Phetsarath OT" pitchFamily="2" charset="0"/>
                <a:cs typeface="Phetsarath OT" pitchFamily="2" charset="0"/>
              </a:rPr>
              <a:t>1. ຕີພິມເຜີຍແຜ່ໃນຮູບແບບຂອງບົດຄວາມວິໄຈໃນວາລະສານທາງວິຊາການ.</a:t>
            </a:r>
          </a:p>
          <a:p>
            <a:pPr marL="137160" indent="0" algn="thaiDist">
              <a:buNone/>
            </a:pPr>
            <a:r>
              <a:rPr lang="lo-LA" dirty="0" smtClean="0">
                <a:latin typeface="Phetsarath OT" pitchFamily="2" charset="0"/>
                <a:cs typeface="Phetsarath OT" pitchFamily="2" charset="0"/>
              </a:rPr>
              <a:t>2. ຕີພິມໜັງສືຮ່ວມບົດວິໄຈໃນລະດັບນາໆຊາດເຊິ່ງເປັນງານທີ່ໄດ້ຮັບເຊີນໃຫ້ຂຽນ ຫຼື ກອງບັນນາທິການກວດສອບຄຸນະພາບແລ້ວ.</a:t>
            </a:r>
          </a:p>
          <a:p>
            <a:pPr marL="137160" indent="0" algn="thaiDist">
              <a:buNone/>
            </a:pPr>
            <a:r>
              <a:rPr lang="lo-LA" dirty="0" smtClean="0">
                <a:latin typeface="Phetsarath OT" pitchFamily="2" charset="0"/>
                <a:cs typeface="Phetsarath OT" pitchFamily="2" charset="0"/>
              </a:rPr>
              <a:t>3. ສະເໜີໃນຮູບແບບເອກະສານທາງວິຊາການຕໍ່ທີ່ປະຊຸມທາງວິຊາການເຊິ່ງເປັນຍອມຮັບຂອງນັກວິຊາການໂດຍມີການນຳໄປຮ່ວມກັບເຫຼັ້ມອື່ນໆເຜີຍແຜ່ໃນຮູບຂອງໜັງສື, ຮ່ວມເອກະສານວິຊາການຈາກການປະຊຸມໃນຄັ້ງນີ້.</a:t>
            </a:r>
          </a:p>
          <a:p>
            <a:pPr marL="137160" indent="0" algn="thaiDist">
              <a:buNone/>
            </a:pPr>
            <a:r>
              <a:rPr lang="lo-LA" dirty="0" smtClean="0">
                <a:latin typeface="Phetsarath OT" pitchFamily="2" charset="0"/>
                <a:cs typeface="Phetsarath OT" pitchFamily="2" charset="0"/>
              </a:rPr>
              <a:t>4. ໃນກໍລະນີທີ່ບົດວິໄຈສະບັບສົມບູນ ມີຄວາມຍາວເປັນເຫຼັ້ມໜັງສື ຈະຕ້ອງຜ່ານການປະເມີນຄຸນະພາບຈາກຜູ້ຊົງຄຸນວຸດທິກ່ອນນຳເຜີຍແຜ່ສູ່ ສະຖາບັນການສຶກສາທາງວິຊາການ.</a:t>
            </a:r>
            <a:endParaRPr lang="en-BZ" dirty="0">
              <a:latin typeface="Phetsarath OT" pitchFamily="2" charset="0"/>
              <a:cs typeface="Phetsarath OT" pitchFamily="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o-LA" sz="4800" dirty="0" smtClean="0">
                <a:latin typeface="Phetsarath OT" pitchFamily="2" charset="0"/>
                <a:cs typeface="Phetsarath OT" pitchFamily="2" charset="0"/>
              </a:rPr>
              <a:t>ບົດວິໄຈ</a:t>
            </a:r>
            <a:endParaRPr lang="en-BZ" sz="4800" dirty="0">
              <a:latin typeface="Phetsarath OT" pitchFamily="2" charset="0"/>
              <a:cs typeface="Phetsarath OT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09344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 algn="thaiDist">
              <a:buNone/>
            </a:pPr>
            <a:r>
              <a:rPr lang="en-US" dirty="0" smtClean="0">
                <a:latin typeface="Phetsarath OT" pitchFamily="2" charset="0"/>
                <a:cs typeface="Phetsarath OT" pitchFamily="2" charset="0"/>
              </a:rPr>
              <a:t>	</a:t>
            </a:r>
            <a:r>
              <a:rPr lang="lo-LA" dirty="0" smtClean="0">
                <a:latin typeface="Phetsarath OT" pitchFamily="2" charset="0"/>
                <a:cs typeface="Phetsarath OT" pitchFamily="2" charset="0"/>
              </a:rPr>
              <a:t>ເປັນຕຳລາທີ່ມີເນື້ອໃນທາງວິຊາການຖືກຕ້ອງສົມບູນ ແລະທັນສະໄໝ ມີແນວຄິດ ແລະນຳສະເໜີທີ່ຈະແຈ້ງເປັນປະໂຫຍດຕໍ່ການຮຽນການສອນໃນລະດັບການສຶກສາຊັ້ນສູງ.</a:t>
            </a:r>
          </a:p>
          <a:p>
            <a:pPr marL="137160" indent="0" algn="thaiDist">
              <a:buNone/>
            </a:pPr>
            <a:r>
              <a:rPr lang="en-US" dirty="0" smtClean="0">
                <a:latin typeface="Phetsarath OT" pitchFamily="2" charset="0"/>
                <a:cs typeface="Phetsarath OT" pitchFamily="2" charset="0"/>
              </a:rPr>
              <a:t>	</a:t>
            </a:r>
            <a:r>
              <a:rPr lang="lo-LA" dirty="0" smtClean="0">
                <a:latin typeface="Phetsarath OT" pitchFamily="2" charset="0"/>
                <a:cs typeface="Phetsarath OT" pitchFamily="2" charset="0"/>
              </a:rPr>
              <a:t>ໃຊ້ຫຼັກການດຽວກັນກັບລະດັບດີ ໂດຍມີຂໍ້ກຳນົດດ້ານຄຸນນະພາບເພີ່ມເຕີມດັ່ງນີ້:</a:t>
            </a:r>
          </a:p>
          <a:p>
            <a:pPr marL="137160" indent="0" algn="thaiDist">
              <a:buNone/>
            </a:pPr>
            <a:r>
              <a:rPr lang="lo-LA" dirty="0" smtClean="0">
                <a:latin typeface="Phetsarath OT" pitchFamily="2" charset="0"/>
                <a:cs typeface="Phetsarath OT" pitchFamily="2" charset="0"/>
              </a:rPr>
              <a:t>1. ມີການສັງເຄາະ ແລະສະເໜີຄວາມຮູ້ ຫຼື ມີວິທີການທີ່ທັນຕໍ່ຄວາມກ້າວໜ້າທາງວິຊາການ.</a:t>
            </a:r>
          </a:p>
          <a:p>
            <a:pPr marL="137160" indent="0" algn="thaiDist">
              <a:buNone/>
            </a:pPr>
            <a:r>
              <a:rPr lang="lo-LA" dirty="0" smtClean="0">
                <a:latin typeface="Phetsarath OT" pitchFamily="2" charset="0"/>
                <a:cs typeface="Phetsarath OT" pitchFamily="2" charset="0"/>
              </a:rPr>
              <a:t>2. ມີແນວຄິດລິເລີ່ມ ແລະປະສົບການ ຫຼື ບົດວິໄຈໄດ້ມີການສະແດງໃຫ້ເຫັນເຖິງຄວາມເປັນປະໂຫຍດຕໍ່ການຮຽນ-ການສອນ.</a:t>
            </a:r>
          </a:p>
          <a:p>
            <a:pPr marL="137160" indent="0" algn="thaiDist">
              <a:buNone/>
            </a:pPr>
            <a:endParaRPr lang="lo-LA" dirty="0" smtClean="0">
              <a:latin typeface="Phetsarath OT" pitchFamily="2" charset="0"/>
              <a:cs typeface="Phetsarath OT" pitchFamily="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o-LA" sz="4800" dirty="0" smtClean="0">
                <a:latin typeface="Phetsarath OT" pitchFamily="2" charset="0"/>
                <a:cs typeface="Phetsarath OT" pitchFamily="2" charset="0"/>
              </a:rPr>
              <a:t>ຕຳລາ</a:t>
            </a:r>
            <a:endParaRPr lang="en-BZ" sz="4800" dirty="0">
              <a:latin typeface="Phetsarath OT" pitchFamily="2" charset="0"/>
              <a:cs typeface="Phetsarath OT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514131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04696"/>
          </a:xfrm>
        </p:spPr>
        <p:txBody>
          <a:bodyPr/>
          <a:lstStyle/>
          <a:p>
            <a:pPr marL="137160" indent="0" algn="thaiDist">
              <a:buNone/>
            </a:pPr>
            <a:r>
              <a:rPr lang="lo-LA" dirty="0" smtClean="0">
                <a:latin typeface="Phetsarath OT" pitchFamily="2" charset="0"/>
                <a:cs typeface="Phetsarath OT" pitchFamily="2" charset="0"/>
              </a:rPr>
              <a:t>3. ສາມາດນຳໄປເປັນບ່ອນອ້າງອີງ ຫຼື ນຳໄປປະຕິບັດໄດ້.</a:t>
            </a:r>
          </a:p>
          <a:p>
            <a:pPr marL="137160" indent="0" algn="thaiDist">
              <a:buNone/>
            </a:pPr>
            <a:r>
              <a:rPr lang="en-US" dirty="0" smtClean="0">
                <a:latin typeface="Phetsarath OT" pitchFamily="2" charset="0"/>
                <a:cs typeface="Phetsarath OT" pitchFamily="2" charset="0"/>
              </a:rPr>
              <a:t>	</a:t>
            </a:r>
            <a:r>
              <a:rPr lang="lo-LA" dirty="0" smtClean="0">
                <a:latin typeface="Phetsarath OT" pitchFamily="2" charset="0"/>
                <a:cs typeface="Phetsarath OT" pitchFamily="2" charset="0"/>
              </a:rPr>
              <a:t>ໃຊ້ໃນຫຼັກການດຽວກັນລະດັບດີຫຼາຍໂດຍມີຂໍ້ກຳນົດດ້ານຄຸນນະພາບເພີ່ມເຕີມດັ່ງນີ້:</a:t>
            </a:r>
          </a:p>
          <a:p>
            <a:pPr marL="137160" indent="0" algn="thaiDist">
              <a:buNone/>
            </a:pPr>
            <a:r>
              <a:rPr lang="lo-LA" dirty="0" smtClean="0">
                <a:latin typeface="Phetsarath OT" pitchFamily="2" charset="0"/>
                <a:cs typeface="Phetsarath OT" pitchFamily="2" charset="0"/>
              </a:rPr>
              <a:t>1. ມີລັກສະນະເປັນງານບຸກເບີກທາງວິຊາການໃນເລື້ອງໃດໜຶ່ງ.</a:t>
            </a:r>
          </a:p>
          <a:p>
            <a:pPr marL="137160" indent="0" algn="thaiDist">
              <a:buNone/>
            </a:pPr>
            <a:r>
              <a:rPr lang="lo-LA" dirty="0" smtClean="0">
                <a:latin typeface="Phetsarath OT" pitchFamily="2" charset="0"/>
                <a:cs typeface="Phetsarath OT" pitchFamily="2" charset="0"/>
              </a:rPr>
              <a:t>2. ມີການກະຕຸ້ນໃຫ້ເກີດຄວາມຄິດ ແລະການຄົ້ນຄ້ວາຢ່າງຕໍ່ເນື່ອງ.</a:t>
            </a:r>
          </a:p>
          <a:p>
            <a:pPr marL="137160" indent="0" algn="thaiDist">
              <a:buNone/>
            </a:pPr>
            <a:r>
              <a:rPr lang="lo-LA" dirty="0" smtClean="0">
                <a:latin typeface="Phetsarath OT" pitchFamily="2" charset="0"/>
                <a:cs typeface="Phetsarath OT" pitchFamily="2" charset="0"/>
              </a:rPr>
              <a:t>3. ເປັນໜ້າເຊື່ອຖື ແລະຍອມຮັບໃນວົງການວິຊາການ ຫຼື ວິຊາຊີບທີ່ກ່ຽວຂ້ອງໃນລະດັບຊາດ ຫຼື ນາໆຊາດ.</a:t>
            </a:r>
            <a:endParaRPr lang="en-BZ" dirty="0">
              <a:latin typeface="Phetsarath OT" pitchFamily="2" charset="0"/>
              <a:cs typeface="Phetsarath OT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508839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 algn="thaiDist">
              <a:buNone/>
            </a:pPr>
            <a:r>
              <a:rPr lang="en-US" dirty="0" smtClean="0">
                <a:latin typeface="Phetsarath OT" pitchFamily="2" charset="0"/>
                <a:cs typeface="Phetsarath OT" pitchFamily="2" charset="0"/>
              </a:rPr>
              <a:t>	</a:t>
            </a:r>
            <a:r>
              <a:rPr lang="lo-LA" dirty="0" smtClean="0">
                <a:latin typeface="Phetsarath OT" pitchFamily="2" charset="0"/>
                <a:cs typeface="Phetsarath OT" pitchFamily="2" charset="0"/>
              </a:rPr>
              <a:t>ເປັນໜັງສືທີ່ມີເນື້ອໃນທາງວິຊາການຖືກຕ້ອງສົມບູນ ແລະທັນສະໄໝ ມີແນວຄວາມຄິດ ແລະນຳສະເໜີທີ່ຈະແຈ້ງເປັນປະໂຫຍດຕໍ່ວົງການວິຊາການ.</a:t>
            </a:r>
          </a:p>
          <a:p>
            <a:pPr marL="137160" indent="0" algn="thaiDist">
              <a:buNone/>
            </a:pPr>
            <a:r>
              <a:rPr lang="en-US" dirty="0" smtClean="0">
                <a:latin typeface="Phetsarath OT" pitchFamily="2" charset="0"/>
                <a:cs typeface="Phetsarath OT" pitchFamily="2" charset="0"/>
              </a:rPr>
              <a:t>	</a:t>
            </a:r>
            <a:r>
              <a:rPr lang="lo-LA" dirty="0" smtClean="0">
                <a:latin typeface="Phetsarath OT" pitchFamily="2" charset="0"/>
                <a:cs typeface="Phetsarath OT" pitchFamily="2" charset="0"/>
              </a:rPr>
              <a:t>ໃຊ້ຫຼັກການດຽວກັນກັບລະດັບດີ ໂດຍມີຂໍ້ກຳນົດດ້ານຄຸນນະພາບເພີ່ມເຕີມດັ່ງນີ້:</a:t>
            </a:r>
          </a:p>
          <a:p>
            <a:pPr marL="137160" indent="0" algn="thaiDist">
              <a:buNone/>
            </a:pPr>
            <a:r>
              <a:rPr lang="lo-LA" dirty="0" smtClean="0">
                <a:latin typeface="Phetsarath OT" pitchFamily="2" charset="0"/>
                <a:cs typeface="Phetsarath OT" pitchFamily="2" charset="0"/>
              </a:rPr>
              <a:t>1. ມີການສັງເຄາະ ແລະສະເໜີຄວາມຮູ້ ຫຼື ມີວິທີການທີ່ທທັນຕໍ່ຄວາມກ້າວໜ້າທາງວິຊາການ.</a:t>
            </a:r>
          </a:p>
          <a:p>
            <a:pPr marL="137160" indent="0" algn="thaiDist">
              <a:buNone/>
            </a:pPr>
            <a:r>
              <a:rPr lang="lo-LA" dirty="0" smtClean="0">
                <a:latin typeface="Phetsarath OT" pitchFamily="2" charset="0"/>
                <a:cs typeface="Phetsarath OT" pitchFamily="2" charset="0"/>
              </a:rPr>
              <a:t>2. ມີຄວາມຄິດລິເລີ່ມ ແລະປະສົບການ ຫຼື ບົດວິໄຈໄດ້ມີການສະແດງໃຫ້ເຫັນເຖິງຄວາມເປັນປະໂຫຍດຕໍ່ການຮຽນການສອນ.</a:t>
            </a:r>
            <a:endParaRPr lang="en-BZ" dirty="0">
              <a:latin typeface="Phetsarath OT" pitchFamily="2" charset="0"/>
              <a:cs typeface="Phetsarath OT" pitchFamily="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o-LA" sz="4800" dirty="0" smtClean="0">
                <a:latin typeface="Phetsarath OT" pitchFamily="2" charset="0"/>
                <a:cs typeface="Phetsarath OT" pitchFamily="2" charset="0"/>
              </a:rPr>
              <a:t>ໜັງ</a:t>
            </a:r>
            <a:r>
              <a:rPr lang="lo-LA" sz="4800" dirty="0" smtClean="0">
                <a:latin typeface="Phetsarath OT" pitchFamily="2" charset="0"/>
                <a:cs typeface="Phetsarath OT" pitchFamily="2" charset="0"/>
              </a:rPr>
              <a:t>ສືວາລະສານ ຫຼືບົດຄວາມ</a:t>
            </a:r>
            <a:endParaRPr lang="en-BZ" sz="4800" dirty="0">
              <a:latin typeface="Phetsarath OT" pitchFamily="2" charset="0"/>
              <a:cs typeface="Phetsarath OT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341079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04696"/>
          </a:xfrm>
        </p:spPr>
        <p:txBody>
          <a:bodyPr/>
          <a:lstStyle/>
          <a:p>
            <a:pPr marL="137160" indent="0" algn="thaiDist">
              <a:buNone/>
            </a:pPr>
            <a:r>
              <a:rPr lang="lo-LA" dirty="0" smtClean="0">
                <a:latin typeface="Phetsarath OT" pitchFamily="2" charset="0"/>
                <a:cs typeface="Phetsarath OT" pitchFamily="2" charset="0"/>
              </a:rPr>
              <a:t>3. ສາມາດນຳໄປໃຊ້ເປັນບ່ອນອ້າງອີງ ຫຼື ນຳໄປປະຕິບັດຕົວຈິງ.</a:t>
            </a:r>
          </a:p>
          <a:p>
            <a:pPr marL="137160" indent="0" algn="thaiDist">
              <a:buNone/>
            </a:pPr>
            <a:r>
              <a:rPr lang="en-US" dirty="0" smtClean="0">
                <a:latin typeface="Phetsarath OT" pitchFamily="2" charset="0"/>
                <a:cs typeface="Phetsarath OT" pitchFamily="2" charset="0"/>
              </a:rPr>
              <a:t>	</a:t>
            </a:r>
            <a:r>
              <a:rPr lang="lo-LA" dirty="0" smtClean="0">
                <a:latin typeface="Phetsarath OT" pitchFamily="2" charset="0"/>
                <a:cs typeface="Phetsarath OT" pitchFamily="2" charset="0"/>
              </a:rPr>
              <a:t>ໃຊ້ຫຼັກການດຽວກັນກັບລະດັບດີຫຼາຍໂດຍມີຂໍ້ກຳນົດດ້ານຄຸນນະພາບເພີ່ມເຕີມດັ່ງນີ້:</a:t>
            </a:r>
          </a:p>
          <a:p>
            <a:pPr marL="137160" indent="0" algn="thaiDist">
              <a:buNone/>
            </a:pPr>
            <a:r>
              <a:rPr lang="lo-LA" dirty="0" smtClean="0">
                <a:latin typeface="Phetsarath OT" pitchFamily="2" charset="0"/>
                <a:cs typeface="Phetsarath OT" pitchFamily="2" charset="0"/>
              </a:rPr>
              <a:t>1. ມີລັກນະເປັນງານບຸກບືນທາງວິຊາການໃນເລື່ອງໃດເລື່ອງໜຶ່ງ.</a:t>
            </a:r>
          </a:p>
          <a:p>
            <a:pPr marL="137160" indent="0" algn="thaiDist">
              <a:buNone/>
            </a:pPr>
            <a:r>
              <a:rPr lang="lo-LA" dirty="0" smtClean="0">
                <a:latin typeface="Phetsarath OT" pitchFamily="2" charset="0"/>
                <a:cs typeface="Phetsarath OT" pitchFamily="2" charset="0"/>
              </a:rPr>
              <a:t>2. ມີການກະຕຸ້ນໃຫ້ເກີດມີແນວຄວາມຄິດ ແລະການຄົ້ນຄ້ວາຢ່າງຕໍ່ເນື່ອງ.</a:t>
            </a:r>
          </a:p>
          <a:p>
            <a:pPr marL="137160" indent="0" algn="thaiDist">
              <a:buNone/>
            </a:pPr>
            <a:r>
              <a:rPr lang="lo-LA" dirty="0" smtClean="0">
                <a:latin typeface="Phetsarath OT" pitchFamily="2" charset="0"/>
                <a:cs typeface="Phetsarath OT" pitchFamily="2" charset="0"/>
              </a:rPr>
              <a:t>3. ເປັນໜ້າເຊື່ອຖື ແລະຍອມຮັບໃນວົງການວິຊາການ ຫຼື ວິຊາຊີບທີ່ກ່ຽວຂ້ອງໃນລະດັບຊາດ ຫຼື ນາໆຊາດ.</a:t>
            </a:r>
            <a:endParaRPr lang="en-BZ" dirty="0">
              <a:latin typeface="Phetsarath OT" pitchFamily="2" charset="0"/>
              <a:cs typeface="Phetsarath OT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020387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 algn="thaiDist">
              <a:buNone/>
            </a:pPr>
            <a:r>
              <a:rPr lang="en-US" dirty="0" smtClean="0">
                <a:latin typeface="Phetsarath OT" pitchFamily="2" charset="0"/>
                <a:cs typeface="Phetsarath OT" pitchFamily="2" charset="0"/>
              </a:rPr>
              <a:t>	</a:t>
            </a:r>
            <a:r>
              <a:rPr lang="lo-LA" dirty="0" smtClean="0">
                <a:latin typeface="Phetsarath OT" pitchFamily="2" charset="0"/>
                <a:cs typeface="Phetsarath OT" pitchFamily="2" charset="0"/>
              </a:rPr>
              <a:t>ເປັນບົດວິໄຈທີ່ມີຄວາມຖືກຕ້ອງເໝາະສົມ ກັບລະບຽບວິທີວິໄຈການວິເຄາະຜົນ ແລະການນຳສະເໜີຜົນທີສະແດງໃຫ້ເຫັນເຖິງຄວາມກ້າວໜ້າທາງວິຊາການ ຫຼື ນຳໄປໃຊ້ໃນຕົວຈິງໄດ້ ແລະໄດ້ຮັບການພິມເຜີຍແຜ່.</a:t>
            </a:r>
          </a:p>
          <a:p>
            <a:pPr marL="137160" indent="0" algn="thaiDist">
              <a:buNone/>
            </a:pPr>
            <a:r>
              <a:rPr lang="en-US" dirty="0" smtClean="0">
                <a:latin typeface="Phetsarath OT" pitchFamily="2" charset="0"/>
                <a:cs typeface="Phetsarath OT" pitchFamily="2" charset="0"/>
              </a:rPr>
              <a:t>	</a:t>
            </a:r>
            <a:r>
              <a:rPr lang="lo-LA" dirty="0" smtClean="0">
                <a:latin typeface="Phetsarath OT" pitchFamily="2" charset="0"/>
                <a:cs typeface="Phetsarath OT" pitchFamily="2" charset="0"/>
              </a:rPr>
              <a:t>ໃຊ້ຫຼັກການດຽວກັນກັບລະດັບດີ ໂດຍມີຂໍ້ກຳນົດດ້ານຄຸນນະພາບເພີ້ມເຕີມດັ່ງນີ້:</a:t>
            </a:r>
            <a:endParaRPr lang="en-US" dirty="0" smtClean="0">
              <a:latin typeface="Phetsarath OT" pitchFamily="2" charset="0"/>
              <a:cs typeface="Phetsarath OT" pitchFamily="2" charset="0"/>
            </a:endParaRPr>
          </a:p>
          <a:p>
            <a:pPr marL="137160" indent="0" algn="thaiDist">
              <a:buNone/>
            </a:pPr>
            <a:r>
              <a:rPr lang="en-US" dirty="0" smtClean="0">
                <a:latin typeface="Phetsarath OT" pitchFamily="2" charset="0"/>
                <a:cs typeface="Phetsarath OT" pitchFamily="2" charset="0"/>
              </a:rPr>
              <a:t>1. </a:t>
            </a:r>
            <a:r>
              <a:rPr lang="lo-LA" dirty="0" smtClean="0">
                <a:latin typeface="Phetsarath OT" pitchFamily="2" charset="0"/>
                <a:cs typeface="Phetsarath OT" pitchFamily="2" charset="0"/>
              </a:rPr>
              <a:t>ເປັນທີ່ສະແດງເຖິງຄວາມຮູ້ໃໝ່ທີ່ເລິກເຊິງກ່ວາບົດເກົ່າທີ່ເຄີຍມີຜູ້ຄົ້ນຄ້ວາມາກ່ອນແລ້ວ.</a:t>
            </a:r>
            <a:endParaRPr lang="en-US" dirty="0" smtClean="0">
              <a:latin typeface="Phetsarath OT" pitchFamily="2" charset="0"/>
              <a:cs typeface="Phetsarath OT" pitchFamily="2" charset="0"/>
            </a:endParaRPr>
          </a:p>
          <a:p>
            <a:pPr marL="137160" indent="0" algn="thaiDist">
              <a:buNone/>
            </a:pPr>
            <a:r>
              <a:rPr lang="en-US" dirty="0" smtClean="0">
                <a:latin typeface="Phetsarath OT" pitchFamily="2" charset="0"/>
                <a:cs typeface="Phetsarath OT" pitchFamily="2" charset="0"/>
              </a:rPr>
              <a:t>2. </a:t>
            </a:r>
            <a:r>
              <a:rPr lang="lo-LA" dirty="0" smtClean="0">
                <a:latin typeface="Phetsarath OT" pitchFamily="2" charset="0"/>
                <a:cs typeface="Phetsarath OT" pitchFamily="2" charset="0"/>
              </a:rPr>
              <a:t>ເປັນປະໂຫຍດທາງດ້ານວິຊາການຢ່າງກ້ວາງຂວາງ ຫຼື ສາມາດນຳໄປປະຕິບັດຕົວຈິງໄດ້ຢ່າງຫຼວງຫຼາຍ.</a:t>
            </a:r>
            <a:endParaRPr lang="en-BZ" dirty="0">
              <a:latin typeface="Phetsarath OT" pitchFamily="2" charset="0"/>
              <a:cs typeface="Phetsarath OT" pitchFamily="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o-LA" sz="4800" dirty="0" smtClean="0">
                <a:latin typeface="Phetsarath OT" pitchFamily="2" charset="0"/>
                <a:cs typeface="Phetsarath OT" pitchFamily="2" charset="0"/>
              </a:rPr>
              <a:t>ບົດວິໄຈ</a:t>
            </a:r>
            <a:endParaRPr lang="en-BZ" sz="4800" dirty="0">
              <a:latin typeface="Phetsarath OT" pitchFamily="2" charset="0"/>
              <a:cs typeface="Phetsarath OT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57325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8641"/>
            <a:ext cx="7772400" cy="1296143"/>
          </a:xfrm>
        </p:spPr>
        <p:txBody>
          <a:bodyPr>
            <a:normAutofit/>
          </a:bodyPr>
          <a:lstStyle/>
          <a:p>
            <a:pPr algn="ctr"/>
            <a:r>
              <a:rPr lang="lo-LA" sz="4000" dirty="0" smtClean="0">
                <a:latin typeface="Saysettha OT" pitchFamily="34" charset="-34"/>
                <a:cs typeface="Saysettha OT" pitchFamily="34" charset="-34"/>
              </a:rPr>
              <a:t>ເອກະສານປະກອບບົດສອນ</a:t>
            </a:r>
            <a:endParaRPr lang="en-US" sz="4000" dirty="0">
              <a:latin typeface="Saysettha OT" pitchFamily="34" charset="-34"/>
              <a:cs typeface="Saysettha OT" pitchFamily="34" charset="-3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916832"/>
            <a:ext cx="9144000" cy="3096344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lo-LA" dirty="0" smtClean="0">
                <a:latin typeface="Saysettha OT" pitchFamily="34" charset="-34"/>
                <a:cs typeface="Saysettha OT" pitchFamily="34" charset="-34"/>
              </a:rPr>
              <a:t> ໝາຍເຖິງເອກະສານ ຫຼືອຸປະກອນຕ່າງໆທີ່ໃຊ້ປະກອບການສອນວິຊາໃດໜຶ່ງ</a:t>
            </a:r>
            <a:r>
              <a:rPr lang="lo-LA" dirty="0" smtClean="0">
                <a:latin typeface="Phetsarath OT" pitchFamily="2" charset="0"/>
                <a:cs typeface="Phetsarath OT" pitchFamily="2" charset="0"/>
              </a:rPr>
              <a:t>ຕາມຫຼັກສູດມະຫາວິທະຍາໄລ ຫຼື ສະຖາບັນການສຶກສາຊັ້ນ</a:t>
            </a:r>
            <a:r>
              <a:rPr lang="lo-LA" dirty="0" smtClean="0">
                <a:latin typeface="Phetsarath OT" pitchFamily="2" charset="0"/>
                <a:cs typeface="Phetsarath OT" pitchFamily="2" charset="0"/>
              </a:rPr>
              <a:t>ສູງ</a:t>
            </a:r>
            <a:r>
              <a:rPr lang="lo-LA" dirty="0" smtClean="0">
                <a:latin typeface="Phetsarath OT" pitchFamily="2" charset="0"/>
                <a:cs typeface="Phetsarath OT" pitchFamily="2" charset="0"/>
              </a:rPr>
              <a:t>ທີ່ສະແດງໃຫ້ເຫັນເນື້ອໃນ</a:t>
            </a:r>
            <a:r>
              <a:rPr lang="lo-LA" dirty="0" smtClean="0">
                <a:latin typeface="Phetsarath OT" pitchFamily="2" charset="0"/>
                <a:cs typeface="Phetsarath OT" pitchFamily="2" charset="0"/>
              </a:rPr>
              <a:t>ວິຊາ</a:t>
            </a:r>
            <a:r>
              <a:rPr lang="lo-LA" dirty="0" smtClean="0">
                <a:latin typeface="Phetsarath OT" pitchFamily="2" charset="0"/>
                <a:cs typeface="Phetsarath OT" pitchFamily="2" charset="0"/>
              </a:rPr>
              <a:t> </a:t>
            </a:r>
            <a:r>
              <a:rPr lang="lo-LA" dirty="0" smtClean="0">
                <a:latin typeface="Phetsarath OT" pitchFamily="2" charset="0"/>
                <a:cs typeface="Phetsarath OT" pitchFamily="2" charset="0"/>
              </a:rPr>
              <a:t>ແລະວິທີ</a:t>
            </a:r>
            <a:r>
              <a:rPr lang="lo-LA" dirty="0" smtClean="0">
                <a:latin typeface="Phetsarath OT" pitchFamily="2" charset="0"/>
                <a:cs typeface="Phetsarath OT" pitchFamily="2" charset="0"/>
              </a:rPr>
              <a:t>ສິດສອນຢ່າງເປັນລະບົບ </a:t>
            </a:r>
            <a:r>
              <a:rPr lang="lo-LA" dirty="0" smtClean="0">
                <a:latin typeface="Phetsarath OT" pitchFamily="2" charset="0"/>
                <a:cs typeface="Phetsarath OT" pitchFamily="2" charset="0"/>
              </a:rPr>
              <a:t>ເຊັ່ນ ແຜນການສອນ, ຫົວຂໍ້ຄຳບັນລະຍາຍ, ລາຍຊື່ບົດບັນລະຍາຍ</a:t>
            </a:r>
            <a:r>
              <a:rPr lang="en-US" dirty="0" smtClean="0">
                <a:latin typeface="Phetsarath OT" pitchFamily="2" charset="0"/>
                <a:cs typeface="Phetsarath OT" pitchFamily="2" charset="0"/>
              </a:rPr>
              <a:t> </a:t>
            </a:r>
            <a:r>
              <a:rPr lang="lo-LA" dirty="0" smtClean="0">
                <a:latin typeface="Phetsarath OT" pitchFamily="2" charset="0"/>
                <a:cs typeface="Phetsarath OT" pitchFamily="2" charset="0"/>
              </a:rPr>
              <a:t>ຫຼືໜັງສືອ່ານປະກອບບົດຮຽນ.</a:t>
            </a:r>
            <a:endParaRPr lang="en-US" dirty="0">
              <a:latin typeface="Saysettha OT" pitchFamily="34" charset="-34"/>
              <a:cs typeface="Saysettha OT" pitchFamily="34" charset="-34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04696"/>
          </a:xfrm>
        </p:spPr>
        <p:txBody>
          <a:bodyPr/>
          <a:lstStyle/>
          <a:p>
            <a:pPr marL="137160" indent="0" algn="thaiDist">
              <a:buNone/>
            </a:pPr>
            <a:r>
              <a:rPr lang="en-US" dirty="0" smtClean="0">
                <a:latin typeface="Phetsarath OT" pitchFamily="2" charset="0"/>
                <a:cs typeface="Phetsarath OT" pitchFamily="2" charset="0"/>
              </a:rPr>
              <a:t>	</a:t>
            </a:r>
            <a:r>
              <a:rPr lang="lo-LA" dirty="0" smtClean="0">
                <a:latin typeface="Phetsarath OT" pitchFamily="2" charset="0"/>
                <a:cs typeface="Phetsarath OT" pitchFamily="2" charset="0"/>
              </a:rPr>
              <a:t>ໃຊ້ຫຼັກການດຽວກັນກັບລະດັບດີຫຼາຍ ໂດຍມີຂໍ້ກຳນົດດ້ານຄຸນນະພາບເພີ້ມເຕີມດັ່ງນີ້:</a:t>
            </a:r>
          </a:p>
          <a:p>
            <a:pPr marL="137160" indent="0" algn="thaiDist">
              <a:buNone/>
            </a:pPr>
            <a:r>
              <a:rPr lang="lo-LA" dirty="0" smtClean="0">
                <a:latin typeface="Phetsarath OT" pitchFamily="2" charset="0"/>
                <a:cs typeface="Phetsarath OT" pitchFamily="2" charset="0"/>
              </a:rPr>
              <a:t>1. ເປັນງານບຸກເບີກທີ່ມີຄຸນຄ່າຢ່າງຫຼວງຫຼາຍທຳໃຫ້ເກີດມີຄວາມກ້າວໜ້າທາງດ້ານວິຊາການໃນລະດັບສູງ.</a:t>
            </a:r>
          </a:p>
          <a:p>
            <a:pPr marL="137160" indent="0" algn="thaiDist">
              <a:buNone/>
            </a:pPr>
            <a:r>
              <a:rPr lang="lo-LA" dirty="0" smtClean="0">
                <a:latin typeface="Phetsarath OT" pitchFamily="2" charset="0"/>
                <a:cs typeface="Phetsarath OT" pitchFamily="2" charset="0"/>
              </a:rPr>
              <a:t>2. ເປັນທີ່ຍອມຮັບໃນວົງການວິຊາການ ຫຼື ວິຊາຊີບທີ່ກ່ຽວຂ້ອງໃນລະດບຊາດ ຫຼື ນາໆຊາດ.</a:t>
            </a:r>
            <a:endParaRPr lang="en-BZ" dirty="0">
              <a:latin typeface="Phetsarath OT" pitchFamily="2" charset="0"/>
              <a:cs typeface="Phetsarath OT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072592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709160"/>
          </a:xfrm>
        </p:spPr>
        <p:txBody>
          <a:bodyPr>
            <a:noAutofit/>
          </a:bodyPr>
          <a:lstStyle/>
          <a:p>
            <a:pPr marL="137160" indent="0" algn="thaiDist">
              <a:buNone/>
            </a:pPr>
            <a:r>
              <a:rPr lang="en-US" dirty="0" smtClean="0">
                <a:latin typeface="Phetsarath OT" pitchFamily="2" charset="0"/>
                <a:cs typeface="Phetsarath OT" pitchFamily="2" charset="0"/>
              </a:rPr>
              <a:t>	</a:t>
            </a:r>
            <a:r>
              <a:rPr lang="lo-LA" dirty="0" smtClean="0">
                <a:latin typeface="Phetsarath OT" pitchFamily="2" charset="0"/>
                <a:cs typeface="Phetsarath OT" pitchFamily="2" charset="0"/>
              </a:rPr>
              <a:t>ເປັນການແປທີ່ສະແດງໃຫ້ເຫັນເຖິງຄວາມເຂົ້າໃຈໃນຕົວບົດແບບແຜນແນວຄວາມຄິດ ແລະບົ່ງບອກເຖິງຄວາມສາມາດໃນການຊື່ຄວາມໝາຍໄດ້ເປັນຢ່າງດີມີຄວາມໝາຍໃນການສຶກສາວິເຄາະໃນລັກສະນະທີ່ທຽບໄດ້ກັບບົດວິໄຈ, ມີການອະທິບາຍໃນຮູບແບບວິຊາການອັນເໝາະສົມໃນລະດັບຈຸລະພາກ ແລະມະຫາພາກ.</a:t>
            </a:r>
          </a:p>
          <a:p>
            <a:pPr marL="137160" indent="0" algn="thaiDist">
              <a:buNone/>
            </a:pPr>
            <a:r>
              <a:rPr lang="en-US" dirty="0" smtClean="0">
                <a:latin typeface="Phetsarath OT" pitchFamily="2" charset="0"/>
                <a:cs typeface="Phetsarath OT" pitchFamily="2" charset="0"/>
              </a:rPr>
              <a:t>	</a:t>
            </a:r>
            <a:r>
              <a:rPr lang="lo-LA" dirty="0" smtClean="0">
                <a:latin typeface="Phetsarath OT" pitchFamily="2" charset="0"/>
                <a:cs typeface="Phetsarath OT" pitchFamily="2" charset="0"/>
              </a:rPr>
              <a:t>ເປັນການແປທີ່ສະແດງໃຫ້ເຫັນເຖິງຄວາມເຂົ້າໃຈອັນເລິກເຊິ່ງໃນຕົວບົດ ແບບແຜນທາງຄວາມຄິດ ແລະບົ່ງບອກເຖິງຄວາມສາມາດ ໃນການສື່ຄວາມໝາຍໃນລະດັບສູງ ມີການສຶກສາວິເຄາະ ແລະຕີຄວາມໝາຍຂອງບົດຢ່າງລະອຽດເລິກເຊິ່ງໃນລັກນະທີ່ທຽບໄດ້ກັບບົດວິໄຈ, ມີການອະທິບາຍໃນຮູບແບບຂອງວິຊາການໃນລັກນະຕ່າງໆອັນເໝາະສົມໃນລະດັບຈຸລະພາກ ແລະມະຫາພາກ ລວມທັງໃຫ້ຂໍ້ສະຫຼຸບໃນດ້ານຂອງວິທີການແປ ແລະທິດສະດີການແປ.</a:t>
            </a:r>
            <a:endParaRPr lang="en-BZ" dirty="0">
              <a:latin typeface="Phetsarath OT" pitchFamily="2" charset="0"/>
              <a:cs typeface="Phetsarath OT" pitchFamily="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-27384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lo-LA" sz="4800" dirty="0" smtClean="0">
                <a:latin typeface="Phetsarath OT" pitchFamily="2" charset="0"/>
                <a:cs typeface="Phetsarath OT" pitchFamily="2" charset="0"/>
              </a:rPr>
              <a:t>ການ</a:t>
            </a:r>
            <a:r>
              <a:rPr lang="lo-LA" sz="4800" dirty="0" smtClean="0">
                <a:latin typeface="Phetsarath OT" pitchFamily="2" charset="0"/>
                <a:cs typeface="Phetsarath OT" pitchFamily="2" charset="0"/>
              </a:rPr>
              <a:t>ແປເອກະສານ</a:t>
            </a:r>
            <a:endParaRPr lang="en-BZ" sz="4800" dirty="0">
              <a:latin typeface="Phetsarath OT" pitchFamily="2" charset="0"/>
              <a:cs typeface="Phetsarath OT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720900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976704"/>
          </a:xfrm>
        </p:spPr>
        <p:txBody>
          <a:bodyPr/>
          <a:lstStyle/>
          <a:p>
            <a:pPr marL="137160" indent="0" algn="thaiDist">
              <a:buNone/>
            </a:pPr>
            <a:r>
              <a:rPr lang="en-US" dirty="0" smtClean="0">
                <a:latin typeface="Phetsarath OT" pitchFamily="2" charset="0"/>
                <a:cs typeface="Phetsarath OT" pitchFamily="2" charset="0"/>
              </a:rPr>
              <a:t>	</a:t>
            </a:r>
            <a:r>
              <a:rPr lang="lo-LA" dirty="0" smtClean="0">
                <a:latin typeface="Phetsarath OT" pitchFamily="2" charset="0"/>
                <a:cs typeface="Phetsarath OT" pitchFamily="2" charset="0"/>
              </a:rPr>
              <a:t>ໃຊ້ຫຼັກການດຍວກັນກັບລະດັບດີ ໂດຍມີຂໍ້ກຳນົດດ້ານຄຸນນະພາບເພີ່ມເຕີມດັ່ງນີ້:</a:t>
            </a:r>
            <a:endParaRPr lang="en-US" dirty="0" smtClean="0">
              <a:latin typeface="Phetsarath OT" pitchFamily="2" charset="0"/>
              <a:cs typeface="Phetsarath OT" pitchFamily="2" charset="0"/>
            </a:endParaRPr>
          </a:p>
          <a:p>
            <a:pPr marL="137160" indent="0" algn="thaiDist">
              <a:buNone/>
            </a:pPr>
            <a:r>
              <a:rPr lang="en-US" dirty="0" smtClean="0">
                <a:latin typeface="Phetsarath OT" pitchFamily="2" charset="0"/>
                <a:cs typeface="Phetsarath OT" pitchFamily="2" charset="0"/>
              </a:rPr>
              <a:t>1. </a:t>
            </a:r>
            <a:r>
              <a:rPr lang="lo-LA" dirty="0" smtClean="0">
                <a:latin typeface="Phetsarath OT" pitchFamily="2" charset="0"/>
                <a:cs typeface="Phetsarath OT" pitchFamily="2" charset="0"/>
              </a:rPr>
              <a:t>ເປັນການແປມາຈາກຕົ້ນສະບັບ ທີ່ມີຄວາມສຳຄັນ ໃນລະດັບທີ່ທຳໃຫ້ເກີດມີການປ່ຽນແປງທາງດ້ານວິຊາການ.</a:t>
            </a:r>
            <a:endParaRPr lang="en-US" dirty="0" smtClean="0">
              <a:latin typeface="Phetsarath OT" pitchFamily="2" charset="0"/>
              <a:cs typeface="Phetsarath OT" pitchFamily="2" charset="0"/>
            </a:endParaRPr>
          </a:p>
          <a:p>
            <a:pPr marL="137160" indent="0" algn="thaiDist">
              <a:buNone/>
            </a:pPr>
            <a:r>
              <a:rPr lang="en-US" dirty="0" smtClean="0">
                <a:latin typeface="Phetsarath OT" pitchFamily="2" charset="0"/>
                <a:cs typeface="Phetsarath OT" pitchFamily="2" charset="0"/>
              </a:rPr>
              <a:t>2. </a:t>
            </a:r>
            <a:r>
              <a:rPr lang="lo-LA" dirty="0" smtClean="0">
                <a:latin typeface="Phetsarath OT" pitchFamily="2" charset="0"/>
                <a:cs typeface="Phetsarath OT" pitchFamily="2" charset="0"/>
              </a:rPr>
              <a:t>ເປັນການແປທີ່ຢູ່ໃນລະດັບຄວາມສາມາດຖືເປັນຕົ້ນສະບັບໄດ້.</a:t>
            </a:r>
            <a:endParaRPr lang="en-US" dirty="0" smtClean="0">
              <a:latin typeface="Phetsarath OT" pitchFamily="2" charset="0"/>
              <a:cs typeface="Phetsarath OT" pitchFamily="2" charset="0"/>
            </a:endParaRPr>
          </a:p>
          <a:p>
            <a:pPr marL="137160" indent="0" algn="thaiDist">
              <a:buNone/>
            </a:pPr>
            <a:r>
              <a:rPr lang="en-US" dirty="0" smtClean="0">
                <a:latin typeface="Phetsarath OT" pitchFamily="2" charset="0"/>
                <a:cs typeface="Phetsarath OT" pitchFamily="2" charset="0"/>
              </a:rPr>
              <a:t>3. </a:t>
            </a:r>
            <a:r>
              <a:rPr lang="lo-LA" dirty="0" smtClean="0">
                <a:latin typeface="Phetsarath OT" pitchFamily="2" charset="0"/>
                <a:cs typeface="Phetsarath OT" pitchFamily="2" charset="0"/>
              </a:rPr>
              <a:t>ມີການໃຫ້ຂໍ້ສະຫຼຸບໃນທາງດ້ານຂອງວິທີການແປ ແລະທິດສະດີການແປ ທີ່ມີລັກສະນະບຸກເບີກທາງວິຊາການ.</a:t>
            </a:r>
          </a:p>
        </p:txBody>
      </p:sp>
    </p:spTree>
    <p:extLst>
      <p:ext uri="{BB962C8B-B14F-4D97-AF65-F5344CB8AC3E}">
        <p14:creationId xmlns="" xmlns:p14="http://schemas.microsoft.com/office/powerpoint/2010/main" val="30736746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976704"/>
          </a:xfrm>
        </p:spPr>
        <p:txBody>
          <a:bodyPr>
            <a:normAutofit/>
          </a:bodyPr>
          <a:lstStyle/>
          <a:p>
            <a:pPr marL="137160" indent="0" algn="thaiDist">
              <a:buNone/>
            </a:pPr>
            <a:r>
              <a:rPr lang="en-US" dirty="0" smtClean="0">
                <a:latin typeface="Phetsarath OT" pitchFamily="2" charset="0"/>
                <a:cs typeface="Phetsarath OT" pitchFamily="2" charset="0"/>
              </a:rPr>
              <a:t>	</a:t>
            </a:r>
            <a:r>
              <a:rPr lang="lo-LA" dirty="0" smtClean="0">
                <a:latin typeface="Phetsarath OT" pitchFamily="2" charset="0"/>
                <a:cs typeface="Phetsarath OT" pitchFamily="2" charset="0"/>
              </a:rPr>
              <a:t>ເປັນຜົນງານໃໝ່ ຫຼື ເປັນການສິ່ງທີ່ມີຢູ່ແລ້ວມານຳໃຊ້ດ້ວຍວິທີການໃໝ່ໆ ແລະຜົນງານນັ້ນທຳໃຫ້ເກີດຜົນປະໂຫຍດໃນດ້ານໃດດ້ານໜຶ່ງ.</a:t>
            </a:r>
          </a:p>
          <a:p>
            <a:pPr marL="137160" indent="0" algn="thaiDist">
              <a:buNone/>
            </a:pPr>
            <a:r>
              <a:rPr lang="en-US" dirty="0" smtClean="0">
                <a:latin typeface="Phetsarath OT" pitchFamily="2" charset="0"/>
                <a:cs typeface="Phetsarath OT" pitchFamily="2" charset="0"/>
              </a:rPr>
              <a:t>	</a:t>
            </a:r>
            <a:r>
              <a:rPr lang="lo-LA" dirty="0" smtClean="0">
                <a:latin typeface="Phetsarath OT" pitchFamily="2" charset="0"/>
                <a:cs typeface="Phetsarath OT" pitchFamily="2" charset="0"/>
              </a:rPr>
              <a:t>ໃຊ້ຫຼັກການດຽວກັນກັບລະດັບດີ ໂດຍມີຂໍ້ກຳນົດດ້ານຄຸນນະພາບເພີ່ມເຕີມດັ່ງນີ້:</a:t>
            </a:r>
            <a:endParaRPr lang="en-US" dirty="0" smtClean="0">
              <a:latin typeface="Phetsarath OT" pitchFamily="2" charset="0"/>
              <a:cs typeface="Phetsarath OT" pitchFamily="2" charset="0"/>
            </a:endParaRPr>
          </a:p>
          <a:p>
            <a:pPr marL="137160" indent="0" algn="thaiDist">
              <a:buNone/>
            </a:pPr>
            <a:r>
              <a:rPr lang="en-US" dirty="0" smtClean="0">
                <a:latin typeface="Phetsarath OT" pitchFamily="2" charset="0"/>
                <a:cs typeface="Phetsarath OT" pitchFamily="2" charset="0"/>
              </a:rPr>
              <a:t>1. </a:t>
            </a:r>
            <a:r>
              <a:rPr lang="lo-LA" dirty="0" smtClean="0">
                <a:latin typeface="Phetsarath OT" pitchFamily="2" charset="0"/>
                <a:cs typeface="Phetsarath OT" pitchFamily="2" charset="0"/>
              </a:rPr>
              <a:t>ໄດ້ຮັບຮອງໂດຍອົງການວິຊາການ ຫຼື ໜ່ວຍງານອື່ນໆທີ່ກ່ຽວຂ້ອງໃນສາຂາທີ່ສະເໜີ ຫຼື ໄດ້ຮັບການເຜີຍແຜ່ໃນວົງການວິຊາການຢ່າງກ້ວາງຂວາງ.</a:t>
            </a:r>
            <a:endParaRPr lang="en-US" dirty="0" smtClean="0">
              <a:latin typeface="Phetsarath OT" pitchFamily="2" charset="0"/>
              <a:cs typeface="Phetsarath OT" pitchFamily="2" charset="0"/>
            </a:endParaRPr>
          </a:p>
          <a:p>
            <a:pPr marL="137160" indent="0" algn="thaiDist">
              <a:buNone/>
            </a:pPr>
            <a:r>
              <a:rPr lang="en-US" dirty="0" smtClean="0">
                <a:latin typeface="Phetsarath OT" pitchFamily="2" charset="0"/>
                <a:cs typeface="Phetsarath OT" pitchFamily="2" charset="0"/>
              </a:rPr>
              <a:t>2. </a:t>
            </a:r>
            <a:r>
              <a:rPr lang="lo-LA" dirty="0" smtClean="0">
                <a:latin typeface="Phetsarath OT" pitchFamily="2" charset="0"/>
                <a:cs typeface="Phetsarath OT" pitchFamily="2" charset="0"/>
              </a:rPr>
              <a:t>ເປັນຜົນງານສ້າງສັນ ແລະເປັນທີ່ຍອມຮັບຂອງຜູ້ຊຽວຊານໃນສາຂາວິຊານັ້ນໆ.</a:t>
            </a:r>
          </a:p>
          <a:p>
            <a:pPr marL="137160" indent="0" algn="thaiDist">
              <a:buNone/>
            </a:pPr>
            <a:r>
              <a:rPr lang="en-US" dirty="0" smtClean="0">
                <a:latin typeface="Phetsarath OT" pitchFamily="2" charset="0"/>
                <a:cs typeface="Phetsarath OT" pitchFamily="2" charset="0"/>
              </a:rPr>
              <a:t>	</a:t>
            </a:r>
            <a:r>
              <a:rPr lang="lo-LA" dirty="0" smtClean="0">
                <a:latin typeface="Phetsarath OT" pitchFamily="2" charset="0"/>
                <a:cs typeface="Phetsarath OT" pitchFamily="2" charset="0"/>
              </a:rPr>
              <a:t>ໃຊ້ຫຼັກການດຽວກັນກັບລະດັບດີຫຼາຍ ແຕ່ຕ້ອງເປັນທີ່ຍອມຮັບໂດຍທົ່ວໃນວິຊາການ ຫຼື ອົງການວິຊາຊີບອື່ນໆໃນລະດັບຊາດ ຫຼື ນາໆຊາດ.</a:t>
            </a:r>
            <a:endParaRPr lang="en-BZ" dirty="0">
              <a:latin typeface="Phetsarath OT" pitchFamily="2" charset="0"/>
              <a:cs typeface="Phetsarath OT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00449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0"/>
            <a:ext cx="8229600" cy="1268760"/>
          </a:xfrm>
        </p:spPr>
        <p:txBody>
          <a:bodyPr>
            <a:normAutofit/>
          </a:bodyPr>
          <a:lstStyle/>
          <a:p>
            <a:pPr algn="ctr"/>
            <a:r>
              <a:rPr lang="lo-LA" sz="4000" dirty="0" smtClean="0">
                <a:latin typeface="Phetsarath OT" pitchFamily="2" charset="0"/>
                <a:cs typeface="Phetsarath OT" pitchFamily="2" charset="0"/>
              </a:rPr>
              <a:t>ເອກະສານບັນລະຍາຍບົດສອນ</a:t>
            </a:r>
            <a:endParaRPr lang="en-US" sz="4000" dirty="0">
              <a:latin typeface="Phetsarath OT" pitchFamily="2" charset="0"/>
              <a:cs typeface="Phetsarath OT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700808"/>
            <a:ext cx="9144000" cy="3312368"/>
          </a:xfrm>
        </p:spPr>
        <p:txBody>
          <a:bodyPr/>
          <a:lstStyle/>
          <a:p>
            <a:pPr algn="thaiDist">
              <a:buFont typeface="Wingdings" pitchFamily="2" charset="2"/>
              <a:buChar char="Ø"/>
            </a:pPr>
            <a:r>
              <a:rPr lang="lo-LA" dirty="0" smtClean="0">
                <a:latin typeface="Phetsarath OT" pitchFamily="2" charset="0"/>
                <a:cs typeface="Phetsarath OT" pitchFamily="2" charset="0"/>
              </a:rPr>
              <a:t> </a:t>
            </a:r>
            <a:r>
              <a:rPr lang="lo-LA" dirty="0" smtClean="0">
                <a:latin typeface="Phetsarath OT" pitchFamily="2" charset="0"/>
                <a:cs typeface="Phetsarath OT" pitchFamily="2" charset="0"/>
              </a:rPr>
              <a:t>ໝ</a:t>
            </a:r>
            <a:r>
              <a:rPr lang="lo-LA" dirty="0" smtClean="0">
                <a:latin typeface="Phetsarath OT" pitchFamily="2" charset="0"/>
                <a:cs typeface="Phetsarath OT" pitchFamily="2" charset="0"/>
              </a:rPr>
              <a:t>າຍເຖິງເອກະສານ</a:t>
            </a:r>
            <a:r>
              <a:rPr lang="en-US" dirty="0" smtClean="0">
                <a:latin typeface="Phetsarath OT" pitchFamily="2" charset="0"/>
                <a:cs typeface="Phetsarath OT" pitchFamily="2" charset="0"/>
              </a:rPr>
              <a:t> </a:t>
            </a:r>
            <a:r>
              <a:rPr lang="lo-LA" dirty="0" smtClean="0">
                <a:latin typeface="Phetsarath OT" pitchFamily="2" charset="0"/>
                <a:cs typeface="Phetsarath OT" pitchFamily="2" charset="0"/>
              </a:rPr>
              <a:t>ຫຼື ອຸປະກອນ</a:t>
            </a:r>
            <a:r>
              <a:rPr lang="lo-LA" dirty="0" smtClean="0">
                <a:latin typeface="Phetsarath OT" pitchFamily="2" charset="0"/>
                <a:cs typeface="Phetsarath OT" pitchFamily="2" charset="0"/>
              </a:rPr>
              <a:t>ສື່ຕ່າງໆ </a:t>
            </a:r>
            <a:r>
              <a:rPr lang="lo-LA" dirty="0" smtClean="0">
                <a:latin typeface="Phetsarath OT" pitchFamily="2" charset="0"/>
                <a:cs typeface="Phetsarath OT" pitchFamily="2" charset="0"/>
              </a:rPr>
              <a:t>ທີ່ໃຊ້ສອນຫຼັກສູດໃດໜຶ່ງຕາມຫຼັກສູດມະຫາວິທະຍາໄລ ຫຼື ສະຖາບັນການສຶກສາຊັ້ນສູງທີ່ສະແດງໃຫ້ເຫັນເນື້ອໃນ</a:t>
            </a:r>
            <a:r>
              <a:rPr lang="lo-LA" dirty="0" smtClean="0">
                <a:latin typeface="Phetsarath OT" pitchFamily="2" charset="0"/>
                <a:cs typeface="Phetsarath OT" pitchFamily="2" charset="0"/>
              </a:rPr>
              <a:t>ວິຊາ, ມີ</a:t>
            </a:r>
            <a:r>
              <a:rPr lang="lo-LA" dirty="0" smtClean="0">
                <a:latin typeface="Phetsarath OT" pitchFamily="2" charset="0"/>
                <a:cs typeface="Phetsarath OT" pitchFamily="2" charset="0"/>
              </a:rPr>
              <a:t>ວິທີສິດສອນຢ່າງເປັນລະບົບ ແລະ</a:t>
            </a:r>
            <a:r>
              <a:rPr lang="lo-LA" dirty="0" smtClean="0">
                <a:latin typeface="Phetsarath OT" pitchFamily="2" charset="0"/>
                <a:cs typeface="Phetsarath OT" pitchFamily="2" charset="0"/>
              </a:rPr>
              <a:t>ມີໂຄງສ້າງສົມບູນ</a:t>
            </a:r>
            <a:r>
              <a:rPr lang="lo-LA" dirty="0" smtClean="0">
                <a:latin typeface="Phetsarath OT" pitchFamily="2" charset="0"/>
                <a:cs typeface="Phetsarath OT" pitchFamily="2" charset="0"/>
              </a:rPr>
              <a:t>ກ່ວາເອກະສານປະກອບການ</a:t>
            </a:r>
            <a:r>
              <a:rPr lang="lo-LA" dirty="0" smtClean="0">
                <a:latin typeface="Phetsarath OT" pitchFamily="2" charset="0"/>
                <a:cs typeface="Phetsarath OT" pitchFamily="2" charset="0"/>
              </a:rPr>
              <a:t>ສອນ(ເຊັ່ນ: ການນຳໃຊ້ </a:t>
            </a:r>
            <a:r>
              <a:rPr lang="en-US" dirty="0" err="1" smtClean="0">
                <a:latin typeface="Phetsarath OT" pitchFamily="2" charset="0"/>
                <a:cs typeface="Phetsarath OT" pitchFamily="2" charset="0"/>
              </a:rPr>
              <a:t>UbD</a:t>
            </a:r>
            <a:r>
              <a:rPr lang="en-US" dirty="0" smtClean="0">
                <a:latin typeface="Phetsarath OT" pitchFamily="2" charset="0"/>
                <a:cs typeface="Phetsarath OT" pitchFamily="2" charset="0"/>
              </a:rPr>
              <a:t> </a:t>
            </a:r>
            <a:r>
              <a:rPr lang="lo-LA" dirty="0" smtClean="0">
                <a:latin typeface="Phetsarath OT" pitchFamily="2" charset="0"/>
                <a:cs typeface="Phetsarath OT" pitchFamily="2" charset="0"/>
              </a:rPr>
              <a:t>ແລະ</a:t>
            </a:r>
            <a:r>
              <a:rPr lang="lo-LA" dirty="0" smtClean="0">
                <a:latin typeface="Phetsarath OT" pitchFamily="2" charset="0"/>
                <a:cs typeface="Phetsarath OT" pitchFamily="2" charset="0"/>
              </a:rPr>
              <a:t>ແຜນວາດຊ່ວຍຈື່-</a:t>
            </a:r>
            <a:r>
              <a:rPr lang="en-US" dirty="0" smtClean="0">
                <a:latin typeface="Phetsarath OT" pitchFamily="2" charset="0"/>
                <a:cs typeface="Phetsarath OT" pitchFamily="2" charset="0"/>
              </a:rPr>
              <a:t> Mind Map)</a:t>
            </a:r>
            <a:r>
              <a:rPr lang="lo-LA" dirty="0" smtClean="0">
                <a:latin typeface="Phetsarath OT" pitchFamily="2" charset="0"/>
                <a:cs typeface="Phetsarath OT" pitchFamily="2" charset="0"/>
              </a:rPr>
              <a:t> ຖ້າ ເປັນເອກະສານຕ້ອງພິມ ແລະຄັດຫຍິບເປັນ</a:t>
            </a:r>
            <a:r>
              <a:rPr lang="lo-LA" dirty="0" smtClean="0">
                <a:latin typeface="Phetsarath OT" pitchFamily="2" charset="0"/>
                <a:cs typeface="Phetsarath OT" pitchFamily="2" charset="0"/>
              </a:rPr>
              <a:t>ຮູບເຫຼັ້ມ.</a:t>
            </a:r>
            <a:endParaRPr lang="en-US" dirty="0">
              <a:latin typeface="Phetsarath OT" pitchFamily="2" charset="0"/>
              <a:cs typeface="Phetsarath OT" pitchFamily="2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thaiDist">
              <a:buNone/>
            </a:pPr>
            <a:r>
              <a:rPr lang="en-US" dirty="0" smtClean="0">
                <a:latin typeface="Phetsarath OT" pitchFamily="2" charset="0"/>
                <a:cs typeface="Phetsarath OT" pitchFamily="2" charset="0"/>
              </a:rPr>
              <a:t>		</a:t>
            </a:r>
            <a:r>
              <a:rPr lang="lo-LA" dirty="0" smtClean="0">
                <a:latin typeface="Phetsarath OT" pitchFamily="2" charset="0"/>
                <a:cs typeface="Phetsarath OT" pitchFamily="2" charset="0"/>
              </a:rPr>
              <a:t>ໝາຍເຖິງເອກະສານທາງວິຊາການທີ່ຮຽບຮຽງຢ່າງເປັນລະບົບອາດຂຽນຂື້ນເພື່ອຕອບສະໜອງເນື້ອໃນທັງໝົດຂອງລາຍວິຊາ ຫຼື ສ່ວນໃດສ່ວນໜຶ່ງຂອງລາຍວິຊາ ຫຼື ຫຼັກສູດໃດກໍ່ໄດ້ໂດຍມີການວິເຄາະ ແລະສັງ</a:t>
            </a:r>
            <a:r>
              <a:rPr lang="lo-LA" dirty="0" smtClean="0">
                <a:latin typeface="Phetsarath OT" pitchFamily="2" charset="0"/>
                <a:cs typeface="Phetsarath OT" pitchFamily="2" charset="0"/>
              </a:rPr>
              <a:t>ເຄາະຄວາມ</a:t>
            </a:r>
            <a:r>
              <a:rPr lang="lo-LA" dirty="0" smtClean="0">
                <a:latin typeface="Phetsarath OT" pitchFamily="2" charset="0"/>
                <a:cs typeface="Phetsarath OT" pitchFamily="2" charset="0"/>
              </a:rPr>
              <a:t>ຮູ້ທີ່ກ່ຽວຂ້ອງ ສະທ້ອນໃຫ້ເຫັນຄວາມສາມາດໃນການຖ່າຍທອດລາຍວິຊາໃນລະດັບການສຶກສາຊັ້ນສູງໃນບາງກໍລະນີ</a:t>
            </a:r>
            <a:r>
              <a:rPr lang="en-US" dirty="0" smtClean="0">
                <a:latin typeface="Phetsarath OT" pitchFamily="2" charset="0"/>
                <a:cs typeface="Phetsarath OT" pitchFamily="2" charset="0"/>
              </a:rPr>
              <a:t> </a:t>
            </a:r>
            <a:r>
              <a:rPr lang="lo-LA" dirty="0" smtClean="0">
                <a:latin typeface="Phetsarath OT" pitchFamily="2" charset="0"/>
                <a:cs typeface="Phetsarath OT" pitchFamily="2" charset="0"/>
              </a:rPr>
              <a:t>ຜູ້ຂຽນອາດສະເໜີຕຳລາໃນຮູບແບບອື່ນໆເຊັ່ນ: ຊີດີຣອມ, ເອກະສານ ຫຼື</a:t>
            </a:r>
            <a:r>
              <a:rPr lang="en-US" dirty="0" smtClean="0">
                <a:latin typeface="Phetsarath OT" pitchFamily="2" charset="0"/>
                <a:cs typeface="Phetsarath OT" pitchFamily="2" charset="0"/>
              </a:rPr>
              <a:t> </a:t>
            </a:r>
            <a:r>
              <a:rPr lang="lo-LA" dirty="0" smtClean="0">
                <a:latin typeface="Phetsarath OT" pitchFamily="2" charset="0"/>
                <a:cs typeface="Phetsarath OT" pitchFamily="2" charset="0"/>
              </a:rPr>
              <a:t>ສື່ອື່ນໆ ປະກອບເຂົ້າກັນຕາມຄວາມເໝາະສົມ.</a:t>
            </a:r>
            <a:endParaRPr lang="en-US" dirty="0" smtClean="0">
              <a:latin typeface="Phetsarath OT" pitchFamily="2" charset="0"/>
              <a:cs typeface="Phetsarath OT" pitchFamily="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o-LA" sz="4800" dirty="0" smtClean="0">
                <a:latin typeface="Phetsarath OT" pitchFamily="2" charset="0"/>
                <a:cs typeface="Phetsarath OT" pitchFamily="2" charset="0"/>
              </a:rPr>
              <a:t>ຕຳລາ</a:t>
            </a:r>
            <a:endParaRPr lang="en-US" sz="4800" dirty="0">
              <a:latin typeface="Phetsarath OT" pitchFamily="2" charset="0"/>
              <a:cs typeface="Phetsarath OT" pitchFamily="2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8229600" cy="792088"/>
          </a:xfrm>
        </p:spPr>
        <p:txBody>
          <a:bodyPr>
            <a:normAutofit/>
          </a:bodyPr>
          <a:lstStyle/>
          <a:p>
            <a:pPr algn="ctr"/>
            <a:r>
              <a:rPr lang="lo-LA" sz="3600" dirty="0" smtClean="0">
                <a:latin typeface="Phetsarath OT" pitchFamily="2" charset="0"/>
                <a:cs typeface="Phetsarath OT" pitchFamily="2" charset="0"/>
              </a:rPr>
              <a:t>ໜັງ</a:t>
            </a:r>
            <a:r>
              <a:rPr lang="lo-LA" sz="3600" dirty="0" smtClean="0">
                <a:latin typeface="Phetsarath OT" pitchFamily="2" charset="0"/>
                <a:cs typeface="Phetsarath OT" pitchFamily="2" charset="0"/>
              </a:rPr>
              <a:t>ສືວາລະສານ ຫຼືບົດຄວາມ</a:t>
            </a:r>
            <a:endParaRPr lang="en-BZ" sz="3600" dirty="0">
              <a:latin typeface="Phetsarath OT" pitchFamily="2" charset="0"/>
              <a:cs typeface="Phetsarath OT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412776"/>
            <a:ext cx="9144000" cy="3600400"/>
          </a:xfrm>
        </p:spPr>
        <p:txBody>
          <a:bodyPr>
            <a:normAutofit/>
          </a:bodyPr>
          <a:lstStyle/>
          <a:p>
            <a:pPr algn="thaiDist">
              <a:buFont typeface="Wingdings" pitchFamily="2" charset="2"/>
              <a:buChar char="Ø"/>
            </a:pPr>
            <a:r>
              <a:rPr lang="lo-LA" dirty="0" smtClean="0">
                <a:latin typeface="Phetsarath OT" pitchFamily="2" charset="0"/>
                <a:cs typeface="Phetsarath OT" pitchFamily="2" charset="0"/>
              </a:rPr>
              <a:t> </a:t>
            </a:r>
            <a:r>
              <a:rPr lang="lo-LA" dirty="0" smtClean="0">
                <a:latin typeface="Phetsarath OT" pitchFamily="2" charset="0"/>
                <a:cs typeface="Phetsarath OT" pitchFamily="2" charset="0"/>
              </a:rPr>
              <a:t>ໝ</a:t>
            </a:r>
            <a:r>
              <a:rPr lang="lo-LA" dirty="0" smtClean="0">
                <a:latin typeface="Phetsarath OT" pitchFamily="2" charset="0"/>
                <a:cs typeface="Phetsarath OT" pitchFamily="2" charset="0"/>
              </a:rPr>
              <a:t>າຍເຖິງເອກະສານທາງວິຊາການທີ່ຂຽນຂື້ນເຜີຍແຜ່ຄວາມຮູ້ ໄປສູ່ວົງການວິຊາການ ຫຼື ຜູ້ອ່ານທົ່ວໄປ ໂດຍບໍ່ຈຳເປັນໄປຕາມຂໍ້ກຳນົດຂອງໂຄງການຫຼັກສູດ ຫຼື ຕ້ອງນຳມາປະກອບການຮຽນການສອນວິຊາໃດໜຶ່ງຕ້ອງເປັນເອກະສານທີ່ຮຽບຮຽງຂື້ນຢ່າງມີມາດຕະຖານທາງວິຊາການທີ່ໝັ້ນຄົງ, ໃຫ້ທັດສະນະຂອງຜູ້ຂຽນທີ່ສົ່ງເສີມທາງດ້ານປັນຍາແນວຄິດ ແລະສ້າງຄວາມເຂັ້ມແຂງທາງດ້ານວິຊາການໃຫ້ແກ່ສາຂາວິຊານັ້ນໆ ຫຼື ສາຂາວິຊາທີ່ກ່ຽວ</a:t>
            </a:r>
            <a:r>
              <a:rPr lang="lo-LA" dirty="0" smtClean="0">
                <a:latin typeface="Phetsarath OT" pitchFamily="2" charset="0"/>
                <a:cs typeface="Phetsarath OT" pitchFamily="2" charset="0"/>
              </a:rPr>
              <a:t>ພັນ.ໃນ</a:t>
            </a:r>
            <a:r>
              <a:rPr lang="lo-LA" dirty="0" smtClean="0">
                <a:latin typeface="Phetsarath OT" pitchFamily="2" charset="0"/>
                <a:cs typeface="Phetsarath OT" pitchFamily="2" charset="0"/>
              </a:rPr>
              <a:t>ບາງກໍລະນີຜູ້ຂຽນອາດ</a:t>
            </a:r>
            <a:r>
              <a:rPr lang="lo-LA" dirty="0" smtClean="0">
                <a:latin typeface="Phetsarath OT" pitchFamily="2" charset="0"/>
                <a:cs typeface="Phetsarath OT" pitchFamily="2" charset="0"/>
              </a:rPr>
              <a:t>ຂຽນໃນ</a:t>
            </a:r>
            <a:r>
              <a:rPr lang="lo-LA" dirty="0" smtClean="0">
                <a:latin typeface="Phetsarath OT" pitchFamily="2" charset="0"/>
                <a:cs typeface="Phetsarath OT" pitchFamily="2" charset="0"/>
              </a:rPr>
              <a:t>ຮູບແບບອື່ນໆເຊັ່ນ: ຊີດີຣອມ, ເອກະສານ ຫຼື ສື່ອື່ນໆປະກອບເຂົ້າກັນຕາມຄວາມເໝາະສົມ.</a:t>
            </a:r>
            <a:endParaRPr lang="en-BZ" dirty="0">
              <a:latin typeface="Phetsarath OT" pitchFamily="2" charset="0"/>
              <a:cs typeface="Phetsarath OT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6618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88839"/>
            <a:ext cx="9144000" cy="2952329"/>
          </a:xfrm>
        </p:spPr>
        <p:txBody>
          <a:bodyPr/>
          <a:lstStyle/>
          <a:p>
            <a:pPr marL="137160" indent="0" algn="thaiDist">
              <a:buFont typeface="Wingdings" pitchFamily="2" charset="2"/>
              <a:buChar char="Ø"/>
            </a:pPr>
            <a:r>
              <a:rPr lang="lo-LA" dirty="0" smtClean="0">
                <a:latin typeface="Phetsarath OT" pitchFamily="2" charset="0"/>
                <a:cs typeface="Phetsarath OT" pitchFamily="2" charset="0"/>
              </a:rPr>
              <a:t> </a:t>
            </a:r>
            <a:r>
              <a:rPr lang="lo-LA" dirty="0" smtClean="0">
                <a:latin typeface="Phetsarath OT" pitchFamily="2" charset="0"/>
                <a:cs typeface="Phetsarath OT" pitchFamily="2" charset="0"/>
              </a:rPr>
              <a:t>ໝ</a:t>
            </a:r>
            <a:r>
              <a:rPr lang="lo-LA" dirty="0" smtClean="0">
                <a:latin typeface="Phetsarath OT" pitchFamily="2" charset="0"/>
                <a:cs typeface="Phetsarath OT" pitchFamily="2" charset="0"/>
              </a:rPr>
              <a:t>າຍເຖິງຜົນງານການຄົ້ນຄ້ວາຢ່າງເປັນລະບົບ ແລະມີຈຸດປະສົງຢ່າງຈະແຈ້ງເພື່ອໃຫ້ໄດ້ມາທາງດ້ານຂໍ້ມູນ, ຫຼັກການ ຫຼື ຂໍ້ສະຫຼຸບຊຶ່ງຈຳນຳໄປສູ່ຄວາມກ້າວໜ້າທາງວິຊາການ ຫຼື ອຳນວຍຄວາມສະດວກຕໍ່ວິຊາການນັ້ນເພື່ອນຳໄປໃຊ້ຕົວຈິງມີລັກສະນະເປັນເອກະສາທີ່ມີລະບຽບວິທີວິໄຈ</a:t>
            </a:r>
            <a:r>
              <a:rPr lang="lo-LA" dirty="0" smtClean="0">
                <a:latin typeface="Phetsarath OT" pitchFamily="2" charset="0"/>
                <a:cs typeface="Phetsarath OT" pitchFamily="2" charset="0"/>
              </a:rPr>
              <a:t>ທີ່ເປັນລະບົບ ແລະເ</a:t>
            </a:r>
            <a:r>
              <a:rPr lang="lo-LA" dirty="0" smtClean="0">
                <a:latin typeface="Phetsarath OT" pitchFamily="2" charset="0"/>
                <a:cs typeface="Phetsarath OT" pitchFamily="2" charset="0"/>
              </a:rPr>
              <a:t>ໝາະສົມກັບທຳມະ</a:t>
            </a:r>
            <a:r>
              <a:rPr lang="lo-LA" dirty="0" smtClean="0">
                <a:latin typeface="Phetsarath OT" pitchFamily="2" charset="0"/>
                <a:cs typeface="Phetsarath OT" pitchFamily="2" charset="0"/>
              </a:rPr>
              <a:t>ຊາດຄວາມເປັນຈິງຂອງ</a:t>
            </a:r>
            <a:r>
              <a:rPr lang="lo-LA" dirty="0" smtClean="0">
                <a:latin typeface="Phetsarath OT" pitchFamily="2" charset="0"/>
                <a:cs typeface="Phetsarath OT" pitchFamily="2" charset="0"/>
              </a:rPr>
              <a:t>ວິຊາ.</a:t>
            </a:r>
            <a:endParaRPr lang="en-BZ" dirty="0">
              <a:latin typeface="Phetsarath OT" pitchFamily="2" charset="0"/>
              <a:cs typeface="Phetsarath OT" pitchFamily="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o-LA" sz="4000" dirty="0" smtClean="0">
                <a:latin typeface="Phetsarath OT" pitchFamily="2" charset="0"/>
                <a:cs typeface="Phetsarath OT" pitchFamily="2" charset="0"/>
              </a:rPr>
              <a:t>ບົດຄົ້ນຄວ້າວິໄຈ</a:t>
            </a:r>
            <a:endParaRPr lang="en-BZ" sz="4000" dirty="0">
              <a:latin typeface="Phetsarath OT" pitchFamily="2" charset="0"/>
              <a:cs typeface="Phetsarath OT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45102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00809"/>
            <a:ext cx="9144000" cy="4104455"/>
          </a:xfrm>
        </p:spPr>
        <p:txBody>
          <a:bodyPr/>
          <a:lstStyle/>
          <a:p>
            <a:pPr marL="137160" indent="0" algn="thaiDist">
              <a:buFont typeface="Wingdings" pitchFamily="2" charset="2"/>
              <a:buChar char="Ø"/>
            </a:pPr>
            <a:r>
              <a:rPr lang="lo-LA" dirty="0" smtClean="0">
                <a:latin typeface="Phetsarath OT" pitchFamily="2" charset="0"/>
                <a:cs typeface="Phetsarath OT" pitchFamily="2" charset="0"/>
              </a:rPr>
              <a:t> </a:t>
            </a:r>
            <a:r>
              <a:rPr lang="lo-LA" dirty="0" smtClean="0">
                <a:latin typeface="Phetsarath OT" pitchFamily="2" charset="0"/>
                <a:cs typeface="Phetsarath OT" pitchFamily="2" charset="0"/>
              </a:rPr>
              <a:t>ເປັນການແປຈາກ</a:t>
            </a:r>
            <a:r>
              <a:rPr lang="lo-LA" dirty="0" smtClean="0">
                <a:latin typeface="Phetsarath OT" pitchFamily="2" charset="0"/>
                <a:cs typeface="Phetsarath OT" pitchFamily="2" charset="0"/>
              </a:rPr>
              <a:t>ໜັງສື ຫຼື ຕຳລາສະບັບຕົ້ນເຊັ່ນ: </a:t>
            </a:r>
            <a:r>
              <a:rPr lang="lo-LA" dirty="0" smtClean="0">
                <a:latin typeface="Phetsarath OT" pitchFamily="2" charset="0"/>
                <a:cs typeface="Phetsarath OT" pitchFamily="2" charset="0"/>
              </a:rPr>
              <a:t>ວັນນະກຳ</a:t>
            </a:r>
            <a:r>
              <a:rPr lang="en-US" dirty="0" smtClean="0">
                <a:latin typeface="Phetsarath OT" pitchFamily="2" charset="0"/>
                <a:cs typeface="Phetsarath OT" pitchFamily="2" charset="0"/>
              </a:rPr>
              <a:t> </a:t>
            </a:r>
            <a:r>
              <a:rPr lang="lo-LA" dirty="0" smtClean="0">
                <a:latin typeface="Phetsarath OT" pitchFamily="2" charset="0"/>
                <a:cs typeface="Phetsarath OT" pitchFamily="2" charset="0"/>
              </a:rPr>
              <a:t>ຫຼືບົດຂຽນ ໃນນັ້ນມີທັງບົດຄົ້ນຄວ້າວິໄຈ</a:t>
            </a:r>
            <a:r>
              <a:rPr lang="en-US" dirty="0" smtClean="0">
                <a:latin typeface="Phetsarath OT" pitchFamily="2" charset="0"/>
                <a:cs typeface="Phetsarath OT" pitchFamily="2" charset="0"/>
              </a:rPr>
              <a:t>(literatures)</a:t>
            </a:r>
            <a:r>
              <a:rPr lang="lo-LA" dirty="0" smtClean="0">
                <a:latin typeface="Phetsarath OT" pitchFamily="2" charset="0"/>
                <a:cs typeface="Phetsarath OT" pitchFamily="2" charset="0"/>
              </a:rPr>
              <a:t>, </a:t>
            </a:r>
            <a:r>
              <a:rPr lang="lo-LA" dirty="0" smtClean="0">
                <a:latin typeface="Phetsarath OT" pitchFamily="2" charset="0"/>
                <a:cs typeface="Phetsarath OT" pitchFamily="2" charset="0"/>
              </a:rPr>
              <a:t>ປັດຊະຍາ, </a:t>
            </a:r>
            <a:r>
              <a:rPr lang="lo-LA" dirty="0" smtClean="0">
                <a:latin typeface="Phetsarath OT" pitchFamily="2" charset="0"/>
                <a:cs typeface="Phetsarath OT" pitchFamily="2" charset="0"/>
              </a:rPr>
              <a:t>ປະຫວັດສາດ ຕະຫຼອດເຖິງສາຂາ</a:t>
            </a:r>
            <a:r>
              <a:rPr lang="lo-LA" dirty="0" smtClean="0">
                <a:latin typeface="Phetsarath OT" pitchFamily="2" charset="0"/>
                <a:cs typeface="Phetsarath OT" pitchFamily="2" charset="0"/>
              </a:rPr>
              <a:t>ວິຊາອື່ນໆ ທີ່ມີຄວາມສຳຄັນ ແລະມີຄຸນຄ່າໃນສາຂາວິຊານັ້ນ. ເມື່ອໄດ້ນຳມາແປຈະເປັນການເສີມສ້າງຄວາມກ້າວໜ້າທາງວິຊາການທີ່ເຫັນໄດ້ຈະແຈ້ງ ເປັນການແປພາສາຕ່າງປະເທດເປັນພາສາລາວ ຫຼື ພາສາລາວເປັນພາສາຕ່າງປະເທດ ຫຼື ຈາກພາສາຕ່າງປະເທດໃດໜຶ່ງ ເປັນພາສາຕ່າງປະເທດອີກພາສາໜຶ່ງ.</a:t>
            </a:r>
            <a:endParaRPr lang="en-BZ" dirty="0">
              <a:latin typeface="Phetsarath OT" pitchFamily="2" charset="0"/>
              <a:cs typeface="Phetsarath OT" pitchFamily="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o-LA" sz="4800" dirty="0" smtClean="0">
                <a:latin typeface="Phetsarath OT" pitchFamily="2" charset="0"/>
                <a:cs typeface="Phetsarath OT" pitchFamily="2" charset="0"/>
              </a:rPr>
              <a:t>ການ</a:t>
            </a:r>
            <a:r>
              <a:rPr lang="lo-LA" sz="4800" dirty="0" smtClean="0">
                <a:latin typeface="Phetsarath OT" pitchFamily="2" charset="0"/>
                <a:cs typeface="Phetsarath OT" pitchFamily="2" charset="0"/>
              </a:rPr>
              <a:t>ແປເອກະສານ</a:t>
            </a:r>
            <a:endParaRPr lang="en-BZ" sz="4800" dirty="0">
              <a:latin typeface="Phetsarath OT" pitchFamily="2" charset="0"/>
              <a:cs typeface="Phetsarath OT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1354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76873"/>
            <a:ext cx="9144000" cy="3456384"/>
          </a:xfrm>
        </p:spPr>
        <p:txBody>
          <a:bodyPr/>
          <a:lstStyle/>
          <a:p>
            <a:pPr marL="137160" indent="0" algn="thaiDist">
              <a:buFont typeface="Wingdings" pitchFamily="2" charset="2"/>
              <a:buChar char="Ø"/>
            </a:pPr>
            <a:r>
              <a:rPr lang="lo-LA" dirty="0" smtClean="0">
                <a:latin typeface="Phetsarath OT" pitchFamily="2" charset="0"/>
                <a:cs typeface="Phetsarath OT" pitchFamily="2" charset="0"/>
              </a:rPr>
              <a:t> </a:t>
            </a:r>
            <a:r>
              <a:rPr lang="lo-LA" dirty="0" smtClean="0">
                <a:latin typeface="Phetsarath OT" pitchFamily="2" charset="0"/>
                <a:cs typeface="Phetsarath OT" pitchFamily="2" charset="0"/>
              </a:rPr>
              <a:t>ໝ</a:t>
            </a:r>
            <a:r>
              <a:rPr lang="lo-LA" dirty="0" smtClean="0">
                <a:latin typeface="Phetsarath OT" pitchFamily="2" charset="0"/>
                <a:cs typeface="Phetsarath OT" pitchFamily="2" charset="0"/>
              </a:rPr>
              <a:t>າຍເຖິງບົດທີ່ຂຽນຂື້ນຊຶ່ງມີການກຳນົດບັນຫາຈະແຈ້ງມີການວິເຄາະບັນຫາດັ່ງກ່າວຕາມຫຼັກວິຊາການ ແລະມີການສະຫຼຸບບັນຫາອາດເປັນການນຳຄວາມຄິດມາຈາກແຫຼ່ງຕ່າງໆມາສັງເຄາະໂດຍຜູ້ຂຽນສາມາດໃຫ້ທັດສະນະທາງວິຊາການຂອງຕົນເອງໄດ້ຢ່າງຈະແຈ້ງ.</a:t>
            </a:r>
            <a:endParaRPr lang="en-BZ" dirty="0">
              <a:latin typeface="Phetsarath OT" pitchFamily="2" charset="0"/>
              <a:cs typeface="Phetsarath OT" pitchFamily="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o-LA" sz="4800" dirty="0" smtClean="0">
                <a:latin typeface="Phetsarath OT" pitchFamily="2" charset="0"/>
                <a:cs typeface="Phetsarath OT" pitchFamily="2" charset="0"/>
              </a:rPr>
              <a:t>ບົດຄວາມທາງວິຊາການ</a:t>
            </a:r>
            <a:endParaRPr lang="en-BZ" sz="4800" dirty="0">
              <a:latin typeface="Phetsarath OT" pitchFamily="2" charset="0"/>
              <a:cs typeface="Phetsarath OT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398375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44825"/>
            <a:ext cx="9144000" cy="3888432"/>
          </a:xfrm>
        </p:spPr>
        <p:txBody>
          <a:bodyPr/>
          <a:lstStyle/>
          <a:p>
            <a:pPr marL="137160" indent="0" algn="thaiDist">
              <a:buFont typeface="Wingdings" pitchFamily="2" charset="2"/>
              <a:buChar char="Ø"/>
            </a:pPr>
            <a:r>
              <a:rPr lang="lo-LA" dirty="0" smtClean="0">
                <a:latin typeface="Phetsarath OT" pitchFamily="2" charset="0"/>
                <a:cs typeface="Phetsarath OT" pitchFamily="2" charset="0"/>
              </a:rPr>
              <a:t> </a:t>
            </a:r>
            <a:r>
              <a:rPr lang="lo-LA" dirty="0" smtClean="0">
                <a:latin typeface="Phetsarath OT" pitchFamily="2" charset="0"/>
                <a:cs typeface="Phetsarath OT" pitchFamily="2" charset="0"/>
              </a:rPr>
              <a:t>ໝ</a:t>
            </a:r>
            <a:r>
              <a:rPr lang="lo-LA" dirty="0" smtClean="0">
                <a:latin typeface="Phetsarath OT" pitchFamily="2" charset="0"/>
                <a:cs typeface="Phetsarath OT" pitchFamily="2" charset="0"/>
              </a:rPr>
              <a:t>າຍເຖິງຜົນງານຢ່າງອື່ນໆ ທີ່ບໍ່ແມ່ນເອກະສານທີ່ປະກອບການສອນ, ເອກະສານບັນລະຍາຍ, ບົດຄວາມທາງວິຊາການ, ຕຳລາ ຫຼື ບົດວິໄຈ ໝາຍເຖິງສິ່ງປະດິດ ຫຼື ງານສ້າງສັນອື່ນໆເຊັ່ນ: ຜົນງານການສ້າງແນວພັນໃໝ່, ຜົນງານສິນລະປະ, ຜົນງານທາງວິຊາການດັ່ງກ່າວອາດເປັນບັນທຶກວິດີໂອ ຫຼື ສື່ອື່ນໆກໍ່ໄດ້ ຊຶ່ງໄດ້ຮັບການຮັບຮອງຈາກອົງການວິຊາສະເພາະທີ່ກ່ຽວຂ້ອງ.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o-LA" sz="4800" dirty="0" smtClean="0">
                <a:latin typeface="Phetsarath OT" pitchFamily="2" charset="0"/>
                <a:cs typeface="Phetsarath OT" pitchFamily="2" charset="0"/>
              </a:rPr>
              <a:t>ຜົນງານວິຊາການໃນລັກສະນະອື່ນໆ</a:t>
            </a:r>
            <a:endParaRPr lang="en-BZ" sz="4800" dirty="0">
              <a:latin typeface="Phetsarath OT" pitchFamily="2" charset="0"/>
              <a:cs typeface="Phetsarath OT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236078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528</TotalTime>
  <Words>863</Words>
  <Application>Microsoft Office PowerPoint</Application>
  <PresentationFormat>On-screen Show (4:3)</PresentationFormat>
  <Paragraphs>76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Concourse</vt:lpstr>
      <vt:lpstr> ເອກະສານປະກອບການຂໍວຸດທິທາງວິຊາການ</vt:lpstr>
      <vt:lpstr>ເອກະສານປະກອບບົດສອນ</vt:lpstr>
      <vt:lpstr>ເອກະສານບັນລະຍາຍບົດສອນ</vt:lpstr>
      <vt:lpstr>ຕຳລາ</vt:lpstr>
      <vt:lpstr>ໜັງສືວາລະສານ ຫຼືບົດຄວາມ</vt:lpstr>
      <vt:lpstr>ບົດຄົ້ນຄວ້າວິໄຈ</vt:lpstr>
      <vt:lpstr>ການແປເອກະສານ</vt:lpstr>
      <vt:lpstr>ບົດຄວາມທາງວິຊາການ</vt:lpstr>
      <vt:lpstr>ຜົນງານວິຊາການໃນລັກສະນະອື່ນໆ</vt:lpstr>
      <vt:lpstr>ການແຕ່ງ-ການຂຽນ</vt:lpstr>
      <vt:lpstr>ເອກະສານປະກອບການສອນ</vt:lpstr>
      <vt:lpstr>ຕຳລາ</vt:lpstr>
      <vt:lpstr>ໜັງສືວາລະສານ ຫຼືບົດຄວາມ</vt:lpstr>
      <vt:lpstr>ບົດວິໄຈ</vt:lpstr>
      <vt:lpstr>ຕຳລາ</vt:lpstr>
      <vt:lpstr>Slide 16</vt:lpstr>
      <vt:lpstr>ໜັງສືວາລະສານ ຫຼືບົດຄວາມ</vt:lpstr>
      <vt:lpstr>Slide 18</vt:lpstr>
      <vt:lpstr>ບົດວິໄຈ</vt:lpstr>
      <vt:lpstr>Slide 20</vt:lpstr>
      <vt:lpstr>ການແປເອກະສານ</vt:lpstr>
      <vt:lpstr>Slide 22</vt:lpstr>
      <vt:lpstr>Slide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Adminstrastor</cp:lastModifiedBy>
  <cp:revision>54</cp:revision>
  <dcterms:created xsi:type="dcterms:W3CDTF">2014-10-21T02:41:31Z</dcterms:created>
  <dcterms:modified xsi:type="dcterms:W3CDTF">2014-11-03T09:04:20Z</dcterms:modified>
</cp:coreProperties>
</file>