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8" r:id="rId2"/>
    <p:sldId id="279" r:id="rId3"/>
    <p:sldId id="276" r:id="rId4"/>
    <p:sldId id="275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2309EC-4BEB-4445-8A74-80FFFE719782}" type="datetimeFigureOut">
              <a:rPr lang="en-BZ" smtClean="0"/>
              <a:pPr/>
              <a:t>03/11/2014</a:t>
            </a:fld>
            <a:endParaRPr lang="en-B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B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79CE06-84E5-47EB-A873-8BCE2B971C19}" type="slidenum">
              <a:rPr lang="en-BZ" smtClean="0"/>
              <a:pPr/>
              <a:t>‹#›</a:t>
            </a:fld>
            <a:endParaRPr lang="en-B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309EC-4BEB-4445-8A74-80FFFE719782}" type="datetimeFigureOut">
              <a:rPr lang="en-BZ" smtClean="0"/>
              <a:pPr/>
              <a:t>03/11/2014</a:t>
            </a:fld>
            <a:endParaRPr lang="en-B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B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9CE06-84E5-47EB-A873-8BCE2B971C19}" type="slidenum">
              <a:rPr lang="en-BZ" smtClean="0"/>
              <a:pPr/>
              <a:t>‹#›</a:t>
            </a:fld>
            <a:endParaRPr lang="en-B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309EC-4BEB-4445-8A74-80FFFE719782}" type="datetimeFigureOut">
              <a:rPr lang="en-BZ" smtClean="0"/>
              <a:pPr/>
              <a:t>03/11/2014</a:t>
            </a:fld>
            <a:endParaRPr lang="en-B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B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9CE06-84E5-47EB-A873-8BCE2B971C19}" type="slidenum">
              <a:rPr lang="en-BZ" smtClean="0"/>
              <a:pPr/>
              <a:t>‹#›</a:t>
            </a:fld>
            <a:endParaRPr lang="en-B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309EC-4BEB-4445-8A74-80FFFE719782}" type="datetimeFigureOut">
              <a:rPr lang="en-BZ" smtClean="0"/>
              <a:pPr/>
              <a:t>03/11/2014</a:t>
            </a:fld>
            <a:endParaRPr lang="en-B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B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9CE06-84E5-47EB-A873-8BCE2B971C19}" type="slidenum">
              <a:rPr lang="en-BZ" smtClean="0"/>
              <a:pPr/>
              <a:t>‹#›</a:t>
            </a:fld>
            <a:endParaRPr lang="en-B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309EC-4BEB-4445-8A74-80FFFE719782}" type="datetimeFigureOut">
              <a:rPr lang="en-BZ" smtClean="0"/>
              <a:pPr/>
              <a:t>03/11/2014</a:t>
            </a:fld>
            <a:endParaRPr lang="en-B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B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9CE06-84E5-47EB-A873-8BCE2B971C19}" type="slidenum">
              <a:rPr lang="en-BZ" smtClean="0"/>
              <a:pPr/>
              <a:t>‹#›</a:t>
            </a:fld>
            <a:endParaRPr lang="en-BZ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309EC-4BEB-4445-8A74-80FFFE719782}" type="datetimeFigureOut">
              <a:rPr lang="en-BZ" smtClean="0"/>
              <a:pPr/>
              <a:t>03/11/2014</a:t>
            </a:fld>
            <a:endParaRPr lang="en-B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B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9CE06-84E5-47EB-A873-8BCE2B971C19}" type="slidenum">
              <a:rPr lang="en-BZ" smtClean="0"/>
              <a:pPr/>
              <a:t>‹#›</a:t>
            </a:fld>
            <a:endParaRPr lang="en-B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309EC-4BEB-4445-8A74-80FFFE719782}" type="datetimeFigureOut">
              <a:rPr lang="en-BZ" smtClean="0"/>
              <a:pPr/>
              <a:t>03/11/2014</a:t>
            </a:fld>
            <a:endParaRPr lang="en-B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B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9CE06-84E5-47EB-A873-8BCE2B971C19}" type="slidenum">
              <a:rPr lang="en-BZ" smtClean="0"/>
              <a:pPr/>
              <a:t>‹#›</a:t>
            </a:fld>
            <a:endParaRPr lang="en-B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309EC-4BEB-4445-8A74-80FFFE719782}" type="datetimeFigureOut">
              <a:rPr lang="en-BZ" smtClean="0"/>
              <a:pPr/>
              <a:t>03/11/2014</a:t>
            </a:fld>
            <a:endParaRPr lang="en-B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B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9CE06-84E5-47EB-A873-8BCE2B971C19}" type="slidenum">
              <a:rPr lang="en-BZ" smtClean="0"/>
              <a:pPr/>
              <a:t>‹#›</a:t>
            </a:fld>
            <a:endParaRPr lang="en-B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309EC-4BEB-4445-8A74-80FFFE719782}" type="datetimeFigureOut">
              <a:rPr lang="en-BZ" smtClean="0"/>
              <a:pPr/>
              <a:t>03/11/2014</a:t>
            </a:fld>
            <a:endParaRPr lang="en-B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B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9CE06-84E5-47EB-A873-8BCE2B971C19}" type="slidenum">
              <a:rPr lang="en-BZ" smtClean="0"/>
              <a:pPr/>
              <a:t>‹#›</a:t>
            </a:fld>
            <a:endParaRPr lang="en-B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52309EC-4BEB-4445-8A74-80FFFE719782}" type="datetimeFigureOut">
              <a:rPr lang="en-BZ" smtClean="0"/>
              <a:pPr/>
              <a:t>03/11/2014</a:t>
            </a:fld>
            <a:endParaRPr lang="en-B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B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9CE06-84E5-47EB-A873-8BCE2B971C19}" type="slidenum">
              <a:rPr lang="en-BZ" smtClean="0"/>
              <a:pPr/>
              <a:t>‹#›</a:t>
            </a:fld>
            <a:endParaRPr lang="en-B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2309EC-4BEB-4445-8A74-80FFFE719782}" type="datetimeFigureOut">
              <a:rPr lang="en-BZ" smtClean="0"/>
              <a:pPr/>
              <a:t>03/11/2014</a:t>
            </a:fld>
            <a:endParaRPr lang="en-B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B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79CE06-84E5-47EB-A873-8BCE2B971C19}" type="slidenum">
              <a:rPr lang="en-BZ" smtClean="0"/>
              <a:pPr/>
              <a:t>‹#›</a:t>
            </a:fld>
            <a:endParaRPr lang="en-B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52309EC-4BEB-4445-8A74-80FFFE719782}" type="datetimeFigureOut">
              <a:rPr lang="en-BZ" smtClean="0"/>
              <a:pPr/>
              <a:t>03/11/2014</a:t>
            </a:fld>
            <a:endParaRPr lang="en-B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B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79CE06-84E5-47EB-A873-8BCE2B971C19}" type="slidenum">
              <a:rPr lang="en-BZ" smtClean="0"/>
              <a:pPr/>
              <a:t>‹#›</a:t>
            </a:fld>
            <a:endParaRPr lang="en-B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0"/>
            <a:ext cx="8229600" cy="134076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4000" dirty="0" smtClean="0">
                <a:latin typeface="Phetsarath OT" pitchFamily="2" charset="0"/>
                <a:cs typeface="Phetsarath OT" pitchFamily="2" charset="0"/>
              </a:rPr>
              <a:t>ເອກະສານປະກອບການຂໍວຸດທິທາງວິຊາການ</a:t>
            </a:r>
            <a:endParaRPr lang="en-US" sz="40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280920" cy="5040560"/>
          </a:xfrm>
        </p:spPr>
        <p:txBody>
          <a:bodyPr/>
          <a:lstStyle/>
          <a:p>
            <a:pPr algn="ctr"/>
            <a:endParaRPr lang="en-US" dirty="0" smtClean="0">
              <a:latin typeface="Phetsarath OT" pitchFamily="2" charset="0"/>
              <a:cs typeface="Phetsarath OT" pitchFamily="2" charset="0"/>
            </a:endParaRPr>
          </a:p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ນຳສະເໜິໂດຍ: ຮສ ດຣ. ໄຫງວ ແກ້ວສະດາ</a:t>
            </a:r>
          </a:p>
          <a:p>
            <a:pPr algn="ctr"/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ຮອງ ຜອ.</a:t>
            </a:r>
            <a:r>
              <a:rPr lang="en-US" sz="2400" dirty="0" smtClean="0">
                <a:latin typeface="Phetsarath OT" pitchFamily="2" charset="0"/>
                <a:cs typeface="Phetsarath OT" pitchFamily="2" charset="0"/>
              </a:rPr>
              <a:t>: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400" dirty="0" smtClean="0">
                <a:latin typeface="Phetsarath OT" pitchFamily="2" charset="0"/>
                <a:cs typeface="Phetsarath OT" pitchFamily="2" charset="0"/>
              </a:rPr>
              <a:t>Distance &amp; E-learning Education Center, NUOL.</a:t>
            </a:r>
          </a:p>
          <a:p>
            <a:pPr algn="ctr"/>
            <a:r>
              <a:rPr lang="en-US" sz="2400" dirty="0" smtClean="0">
                <a:latin typeface="Phetsarath OT" pitchFamily="2" charset="0"/>
                <a:cs typeface="Phetsarath OT" pitchFamily="2" charset="0"/>
              </a:rPr>
              <a:t>Tel.: 020 96565654</a:t>
            </a:r>
          </a:p>
          <a:p>
            <a:pPr algn="ctr"/>
            <a:r>
              <a:rPr lang="en-US" sz="2400" dirty="0" smtClean="0">
                <a:latin typeface="Phetsarath OT" pitchFamily="2" charset="0"/>
                <a:cs typeface="Phetsarath OT" pitchFamily="2" charset="0"/>
              </a:rPr>
              <a:t>E-mail: ngouay.keosada@yahoo.com</a:t>
            </a:r>
            <a:endParaRPr lang="en-US" sz="2400" dirty="0">
              <a:latin typeface="Phetsarath OT" pitchFamily="2" charset="0"/>
              <a:cs typeface="Phetsarath OT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	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ໝາຍເຖິງການຂຽນຕຳລາ ຫຼື ໜ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ັງສື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ເພື່ອຮັບໃຊ້ວົງການວິຊາການ ຫຼື ສັງຄົມທົ່ວໄປ.</a:t>
            </a:r>
            <a:endParaRPr lang="en-BZ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o-LA" sz="4800" dirty="0" smtClean="0">
                <a:latin typeface="Phetsarath OT" pitchFamily="2" charset="0"/>
                <a:cs typeface="Phetsarath OT" pitchFamily="2" charset="0"/>
              </a:rPr>
              <a:t>ການແຕ່ງ-ການຂຽນ</a:t>
            </a:r>
            <a:endParaRPr lang="en-BZ" sz="48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7199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thaiDist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ຕ້ອງໄດ້ຮັບການຕີພິມ ຫຼື ຖ່າຍອັດສຳເນົາເປັນເຫຼັ້ມ</a:t>
            </a:r>
            <a:endParaRPr lang="en-BZ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o-LA" sz="4800" dirty="0" smtClean="0">
                <a:latin typeface="Phetsarath OT" pitchFamily="2" charset="0"/>
                <a:cs typeface="Phetsarath OT" pitchFamily="2" charset="0"/>
              </a:rPr>
              <a:t>ເອກະສານປະກອບການສອນ</a:t>
            </a:r>
            <a:endParaRPr lang="en-BZ" sz="48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7739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	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ຕ້ອງໄດ້ຮັບການພິມເປັນຮູບເຫຼັ້ມ ຈາກໂຮງພິມ ຫຼື ສຳເນົາພິມ ຫຼື ຖ່າຍສຳເນົາເປັນເຫຼັ້ມ, ເຮັດໃນຮູບທີ່ເໝາະສົມ ຊຶ່ງໄດ້ນຳໃຊ້ເຂົ້າໃນການຮຽນ-ການສອນ ແລະໄດ້ຮັບການເຜີຍແຜ່ຢ່າງໜ້ອຍ 1 ສົກຮຽນກ່ອນນຳສະເໜີຂໍຕຳແໜ່ງທາງວິຊາການ.</a:t>
            </a:r>
            <a:endParaRPr lang="en-BZ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o-LA" sz="4800" dirty="0" smtClean="0">
                <a:latin typeface="Phetsarath OT" pitchFamily="2" charset="0"/>
                <a:cs typeface="Phetsarath OT" pitchFamily="2" charset="0"/>
              </a:rPr>
              <a:t>ຕຳລາ</a:t>
            </a:r>
            <a:endParaRPr lang="en-BZ" sz="48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3035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76872"/>
            <a:ext cx="9144000" cy="3730419"/>
          </a:xfrm>
        </p:spPr>
        <p:txBody>
          <a:bodyPr/>
          <a:lstStyle/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	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ຕ້ອງໄດ້ຮັບການພິມເປັນຮູບເຫຼັ້ມຈາກໂຮງພິມ ຫຼື ສຳນັກພິມ ແລະໄດ້ຮັບການເຜີຍແຜ່ມາແລ້ວຢ່າງໜ້ອຍ 1 ສົກຮຽນ ກ່ອນນຳສະເໜີຂໍຕຳແໜ່ງວິຊາການ</a:t>
            </a:r>
            <a:endParaRPr lang="en-BZ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o-LA" sz="4800" dirty="0" smtClean="0">
                <a:latin typeface="Phetsarath OT" pitchFamily="2" charset="0"/>
                <a:cs typeface="Phetsarath OT" pitchFamily="2" charset="0"/>
              </a:rPr>
              <a:t>ໜັງ</a:t>
            </a:r>
            <a:r>
              <a:rPr lang="lo-LA" sz="4800" dirty="0" smtClean="0">
                <a:latin typeface="Phetsarath OT" pitchFamily="2" charset="0"/>
                <a:cs typeface="Phetsarath OT" pitchFamily="2" charset="0"/>
              </a:rPr>
              <a:t>ສືວາລະສານ ຫຼືບົດຄວາມ</a:t>
            </a:r>
            <a:endParaRPr lang="en-BZ" sz="48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252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 algn="thaiDist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ເຜີຍແຜ່ໃນລັກສະນະໃດໜຶ່ງ:</a:t>
            </a:r>
          </a:p>
          <a:p>
            <a:pPr marL="137160" indent="0" algn="thaiDist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ຕີພິມເຜີຍແຜ່ໃນຮູບແບບຂອງບົດຄວາມວິໄຈໃນວາລະສານທາງວິຊາການ.</a:t>
            </a:r>
          </a:p>
          <a:p>
            <a:pPr marL="137160" indent="0" algn="thaiDist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ຕີພິມໜັງສືຮ່ວມບົດວິໄຈໃນລະດັບນາໆຊາດເຊິ່ງເປັນງານທີ່ໄດ້ຮັບເຊີນໃຫ້ຂຽນ ຫຼື ກອງບັນນາທິການກວດສອບຄຸນະພາບແລ້ວ.</a:t>
            </a:r>
          </a:p>
          <a:p>
            <a:pPr marL="137160" indent="0" algn="thaiDist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ສະເໜີໃນຮູບແບບເອກະສານທາງວິຊາການຕໍ່ທີ່ປະຊຸມທາງວິຊາການເຊິ່ງເປັນຍອມຮັບຂອງນັກວິຊາການໂດຍມີການນຳໄປຮ່ວມກັບເຫຼັ້ມອື່ນໆເຜີຍແຜ່ໃນຮູບຂອງໜັງສື, ຮ່ວມເອກະສານວິຊາການຈາກການປະຊຸມໃນຄັ້ງນີ້.</a:t>
            </a:r>
          </a:p>
          <a:p>
            <a:pPr marL="137160" indent="0" algn="thaiDist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4. ໃນກໍລະນີທີ່ບົດວິໄຈສະບັບສົມບູນ ມີຄວາມຍາວເປັນເຫຼັ້ມໜັງສື ຈະຕ້ອງຜ່ານການປະເມີນຄຸນະພາບຈາກຜູ້ຊົງຄຸນວຸດທິກ່ອນນຳເຜີຍແຜ່ສູ່ ສະຖາບັນການສຶກສາທາງວິຊາການ.</a:t>
            </a:r>
            <a:endParaRPr lang="en-BZ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o-LA" sz="4800" dirty="0" smtClean="0">
                <a:latin typeface="Phetsarath OT" pitchFamily="2" charset="0"/>
                <a:cs typeface="Phetsarath OT" pitchFamily="2" charset="0"/>
              </a:rPr>
              <a:t>ບົດວິໄຈ</a:t>
            </a:r>
            <a:endParaRPr lang="en-BZ" sz="48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934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	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ເປັນຕຳລາທີ່ມີເນື້ອໃນທາງວິຊາການຖືກຕ້ອງສົມບູນ ແລະທັນສະໄໝ ມີແນວຄິດ ແລະນຳສະເໜີທີ່ຈະແຈ້ງເປັນປະໂຫຍດຕໍ່ການຮຽນການສອນໃນລະດັບການສຶກສາຊັ້ນສູງ.</a:t>
            </a:r>
          </a:p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	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ໃຊ້ຫຼັກການດຽວກັນກັບລະດັບດີ ໂດຍມີຂໍ້ກຳນົດດ້ານຄຸນນະພາບເພີ່ມເຕີມດັ່ງນີ້:</a:t>
            </a:r>
          </a:p>
          <a:p>
            <a:pPr marL="137160" indent="0" algn="thaiDist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ມີການສັງເຄາະ ແລະສະເໜີຄວາມຮູ້ ຫຼື ມີວິທີການທີ່ທັນຕໍ່ຄວາມກ້າວໜ້າທາງວິຊາການ.</a:t>
            </a:r>
          </a:p>
          <a:p>
            <a:pPr marL="137160" indent="0" algn="thaiDist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ມີແນວຄິດລິເລີ່ມ ແລະປະສົບການ ຫຼື ບົດວິໄຈໄດ້ມີການສະແດງໃຫ້ເຫັນເຖິງຄວາມເປັນປະໂຫຍດຕໍ່ການຮຽນ-ການສອນ.</a:t>
            </a:r>
          </a:p>
          <a:p>
            <a:pPr marL="137160" indent="0" algn="thaiDist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o-LA" sz="4800" dirty="0" smtClean="0">
                <a:latin typeface="Phetsarath OT" pitchFamily="2" charset="0"/>
                <a:cs typeface="Phetsarath OT" pitchFamily="2" charset="0"/>
              </a:rPr>
              <a:t>ຕຳລາ</a:t>
            </a:r>
            <a:endParaRPr lang="en-BZ" sz="48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1413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pPr marL="137160" indent="0" algn="thaiDist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ສາມາດນຳໄປເປັນບ່ອນອ້າງອີງ ຫຼື ນຳໄປປະຕິບັດໄດ້.</a:t>
            </a:r>
          </a:p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	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ໃຊ້ໃນຫຼັກການດຽວກັນລະດັບດີຫຼາຍໂດຍມີຂໍ້ກຳນົດດ້ານຄຸນນະພາບເພີ່ມເຕີມດັ່ງນີ້:</a:t>
            </a:r>
          </a:p>
          <a:p>
            <a:pPr marL="137160" indent="0" algn="thaiDist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ມີລັກສະນະເປັນງານບຸກເບີກທາງວິຊາການໃນເລື້ອງໃດໜຶ່ງ.</a:t>
            </a:r>
          </a:p>
          <a:p>
            <a:pPr marL="137160" indent="0" algn="thaiDist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ມີການກະຕຸ້ນໃຫ້ເກີດຄວາມຄິດ ແລະການຄົ້ນຄ້ວາຢ່າງຕໍ່ເນື່ອງ.</a:t>
            </a:r>
          </a:p>
          <a:p>
            <a:pPr marL="137160" indent="0" algn="thaiDist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ເປັນໜ້າເຊື່ອຖື ແລະຍອມຮັບໃນວົງການວິຊາການ ຫຼື ວິຊາຊີບທີ່ກ່ຽວຂ້ອງໃນລະດັບຊາດ ຫຼື ນາໆຊາດ.</a:t>
            </a:r>
            <a:endParaRPr lang="en-BZ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0883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	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ເປັນໜັງສືທີ່ມີເນື້ອໃນທາງວິຊາການຖືກຕ້ອງສົມບູນ ແລະທັນສະໄໝ ມີແນວຄວາມຄິດ ແລະນຳສະເໜີທີ່ຈະແຈ້ງເປັນປະໂຫຍດຕໍ່ວົງການວິຊາການ.</a:t>
            </a:r>
          </a:p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	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ໃຊ້ຫຼັກການດຽວກັນກັບລະດັບດີ ໂດຍມີຂໍ້ກຳນົດດ້ານຄຸນນະພາບເພີ່ມເຕີມດັ່ງນີ້:</a:t>
            </a:r>
          </a:p>
          <a:p>
            <a:pPr marL="137160" indent="0" algn="thaiDist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ມີການສັງເຄາະ ແລະສະເໜີຄວາມຮູ້ ຫຼື ມີວິທີການທີ່ທທັນຕໍ່ຄວາມກ້າວໜ້າທາງວິຊາການ.</a:t>
            </a:r>
          </a:p>
          <a:p>
            <a:pPr marL="137160" indent="0" algn="thaiDist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ມີຄວາມຄິດລິເລີ່ມ ແລະປະສົບການ ຫຼື ບົດວິໄຈໄດ້ມີການສະແດງໃຫ້ເຫັນເຖິງຄວາມເປັນປະໂຫຍດຕໍ່ການຮຽນການສອນ.</a:t>
            </a:r>
            <a:endParaRPr lang="en-BZ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o-LA" sz="4800" dirty="0" smtClean="0">
                <a:latin typeface="Phetsarath OT" pitchFamily="2" charset="0"/>
                <a:cs typeface="Phetsarath OT" pitchFamily="2" charset="0"/>
              </a:rPr>
              <a:t>ໜັງ</a:t>
            </a:r>
            <a:r>
              <a:rPr lang="lo-LA" sz="4800" dirty="0" smtClean="0">
                <a:latin typeface="Phetsarath OT" pitchFamily="2" charset="0"/>
                <a:cs typeface="Phetsarath OT" pitchFamily="2" charset="0"/>
              </a:rPr>
              <a:t>ສືວາລະສານ ຫຼືບົດຄວາມ</a:t>
            </a:r>
            <a:endParaRPr lang="en-BZ" sz="48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4107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pPr marL="137160" indent="0" algn="thaiDist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ສາມາດນຳໄປໃຊ້ເປັນບ່ອນອ້າງອີງ ຫຼື ນຳໄປປະຕິບັດຕົວຈິງ.</a:t>
            </a:r>
          </a:p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	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ໃຊ້ຫຼັກການດຽວກັນກັບລະດັບດີຫຼາຍໂດຍມີຂໍ້ກຳນົດດ້ານຄຸນນະພາບເພີ່ມເຕີມດັ່ງນີ້:</a:t>
            </a:r>
          </a:p>
          <a:p>
            <a:pPr marL="137160" indent="0" algn="thaiDist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ມີລັກນະເປັນງານບຸກບືນທາງວິຊາການໃນເລື່ອງໃດເລື່ອງໜຶ່ງ.</a:t>
            </a:r>
          </a:p>
          <a:p>
            <a:pPr marL="137160" indent="0" algn="thaiDist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ມີການກະຕຸ້ນໃຫ້ເກີດມີແນວຄວາມຄິດ ແລະການຄົ້ນຄ້ວາຢ່າງຕໍ່ເນື່ອງ.</a:t>
            </a:r>
          </a:p>
          <a:p>
            <a:pPr marL="137160" indent="0" algn="thaiDist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ເປັນໜ້າເຊື່ອຖື ແລະຍອມຮັບໃນວົງການວິຊາການ ຫຼື ວິຊາຊີບທີ່ກ່ຽວຂ້ອງໃນລະດັບຊາດ ຫຼື ນາໆຊາດ.</a:t>
            </a:r>
            <a:endParaRPr lang="en-BZ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2038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	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ເປັນບົດວິໄຈທີ່ມີຄວາມຖືກຕ້ອງເໝາະສົມ ກັບລະບຽບວິທີວິໄຈການວິເຄາະຜົນ ແລະການນຳສະເໜີຜົນທີສະແດງໃຫ້ເຫັນເຖິງຄວາມກ້າວໜ້າທາງວິຊາການ ຫຼື ນຳໄປໃຊ້ໃນຕົວຈິງໄດ້ ແລະໄດ້ຮັບການພິມເຜີຍແຜ່.</a:t>
            </a:r>
          </a:p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	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ໃຊ້ຫຼັກການດຽວກັນກັບລະດັບດີ ໂດຍມີຂໍ້ກຳນົດດ້ານຄຸນນະພາບເພີ້ມເຕີມດັ່ງນີ້:</a:t>
            </a:r>
            <a:endParaRPr lang="en-US" dirty="0" smtClean="0">
              <a:latin typeface="Phetsarath OT" pitchFamily="2" charset="0"/>
              <a:cs typeface="Phetsarath OT" pitchFamily="2" charset="0"/>
            </a:endParaRPr>
          </a:p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1.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ເປັນທີ່ສະແດງເຖິງຄວາມຮູ້ໃໝ່ທີ່ເລິກເຊິງກ່ວາບົດເກົ່າທີ່ເຄີຍມີຜູ້ຄົ້ນຄ້ວາມາກ່ອນແລ້ວ.</a:t>
            </a:r>
            <a:endParaRPr lang="en-US" dirty="0" smtClean="0">
              <a:latin typeface="Phetsarath OT" pitchFamily="2" charset="0"/>
              <a:cs typeface="Phetsarath OT" pitchFamily="2" charset="0"/>
            </a:endParaRPr>
          </a:p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2.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ເປັນປະໂຫຍດທາງດ້ານວິຊາການຢ່າງກ້ວາງຂວາງ ຫຼື ສາມາດນຳໄປປະຕິບັດຕົວຈິງໄດ້ຢ່າງຫຼວງຫຼາຍ.</a:t>
            </a:r>
            <a:endParaRPr lang="en-BZ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o-LA" sz="4800" dirty="0" smtClean="0">
                <a:latin typeface="Phetsarath OT" pitchFamily="2" charset="0"/>
                <a:cs typeface="Phetsarath OT" pitchFamily="2" charset="0"/>
              </a:rPr>
              <a:t>ບົດວິໄຈ</a:t>
            </a:r>
            <a:endParaRPr lang="en-BZ" sz="48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732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96143"/>
          </a:xfrm>
        </p:spPr>
        <p:txBody>
          <a:bodyPr>
            <a:normAutofit/>
          </a:bodyPr>
          <a:lstStyle/>
          <a:p>
            <a:pPr algn="ctr"/>
            <a:r>
              <a:rPr lang="lo-LA" sz="4000" dirty="0" smtClean="0">
                <a:latin typeface="Saysettha OT" pitchFamily="34" charset="-34"/>
                <a:cs typeface="Saysettha OT" pitchFamily="34" charset="-34"/>
              </a:rPr>
              <a:t>ເອກະສານປະກອບບົດສອນ</a:t>
            </a:r>
            <a:endParaRPr lang="en-US" sz="4000" dirty="0"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16832"/>
            <a:ext cx="9144000" cy="3096344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lo-LA" dirty="0" smtClean="0">
                <a:latin typeface="Saysettha OT" pitchFamily="34" charset="-34"/>
                <a:cs typeface="Saysettha OT" pitchFamily="34" charset="-34"/>
              </a:rPr>
              <a:t> ໝາຍເຖິງເອກະສານ ຫຼືອຸປະກອນຕ່າງໆທີ່ໃຊ້ປະກອບການສອນວິຊາໃດໜຶ່ງ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ຕາມຫຼັກສູດມະຫາວິທະຍາໄລ ຫຼື ສະຖາບັນການສຶກສາຊັ້ນ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ທີ່ສະແດງໃຫ້ເຫັນເນື້ອໃນ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ແລະວິທີ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ສິດສອນຢ່າງເປັນລະບົບ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ເຊັ່ນ ແຜນການສອນ, ຫົວຂໍ້ຄຳບັນລະຍາຍ, ລາຍຊື່ບົດບັນລະຍາຍ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ຫຼືໜັງສືອ່ານປະກອບບົດຮຽນ.</a:t>
            </a:r>
            <a:endParaRPr lang="en-US" dirty="0">
              <a:latin typeface="Saysettha OT" pitchFamily="34" charset="-34"/>
              <a:cs typeface="Saysettha OT" pitchFamily="34" charset="-3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	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ໃຊ້ຫຼັກການດຽວກັນກັບລະດັບດີຫຼາຍ ໂດຍມີຂໍ້ກຳນົດດ້ານຄຸນນະພາບເພີ້ມເຕີມດັ່ງນີ້:</a:t>
            </a:r>
          </a:p>
          <a:p>
            <a:pPr marL="137160" indent="0" algn="thaiDist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ເປັນງານບຸກເບີກທີ່ມີຄຸນຄ່າຢ່າງຫຼວງຫຼາຍທຳໃຫ້ເກີດມີຄວາມກ້າວໜ້າທາງດ້ານວິຊາການໃນລະດັບສູງ.</a:t>
            </a:r>
          </a:p>
          <a:p>
            <a:pPr marL="137160" indent="0" algn="thaiDist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ເປັນທີ່ຍອມຮັບໃນວົງການວິຊາການ ຫຼື ວິຊາຊີບທີ່ກ່ຽວຂ້ອງໃນລະດບຊາດ ຫຼື ນາໆຊາດ.</a:t>
            </a:r>
            <a:endParaRPr lang="en-BZ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7259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709160"/>
          </a:xfrm>
        </p:spPr>
        <p:txBody>
          <a:bodyPr>
            <a:noAutofit/>
          </a:bodyPr>
          <a:lstStyle/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	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ເປັນການແປທີ່ສະແດງໃຫ້ເຫັນເຖິງຄວາມເຂົ້າໃຈໃນຕົວບົດແບບແຜນແນວຄວາມຄິດ ແລະບົ່ງບອກເຖິງຄວາມສາມາດໃນການຊື່ຄວາມໝາຍໄດ້ເປັນຢ່າງດີມີຄວາມໝາຍໃນການສຶກສາວິເຄາະໃນລັກສະນະທີ່ທຽບໄດ້ກັບບົດວິໄຈ, ມີການອະທິບາຍໃນຮູບແບບວິຊາການອັນເໝາະສົມໃນລະດັບຈຸລະພາກ ແລະມະຫາພາກ.</a:t>
            </a:r>
          </a:p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	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ເປັນການແປທີ່ສະແດງໃຫ້ເຫັນເຖິງຄວາມເຂົ້າໃຈອັນເລິກເຊິ່ງໃນຕົວບົດ ແບບແຜນທາງຄວາມຄິດ ແລະບົ່ງບອກເຖິງຄວາມສາມາດ ໃນການສື່ຄວາມໝາຍໃນລະດັບສູງ ມີການສຶກສາວິເຄາະ ແລະຕີຄວາມໝາຍຂອງບົດຢ່າງລະອຽດເລິກເຊິ່ງໃນລັກນະທີ່ທຽບໄດ້ກັບບົດວິໄຈ, ມີການອະທິບາຍໃນຮູບແບບຂອງວິຊາການໃນລັກນະຕ່າງໆອັນເໝາະສົມໃນລະດັບຈຸລະພາກ ແລະມະຫາພາກ ລວມທັງໃຫ້ຂໍ້ສະຫຼຸບໃນດ້ານຂອງວິທີການແປ ແລະທິດສະດີການແປ.</a:t>
            </a:r>
            <a:endParaRPr lang="en-BZ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lo-LA" sz="4800" dirty="0" smtClean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lo-LA" sz="4800" dirty="0" smtClean="0">
                <a:latin typeface="Phetsarath OT" pitchFamily="2" charset="0"/>
                <a:cs typeface="Phetsarath OT" pitchFamily="2" charset="0"/>
              </a:rPr>
              <a:t>ແປເອກະສານ</a:t>
            </a:r>
            <a:endParaRPr lang="en-BZ" sz="48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2090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/>
          <a:lstStyle/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	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ໃຊ້ຫຼັກການດຍວກັນກັບລະດັບດີ ໂດຍມີຂໍ້ກຳນົດດ້ານຄຸນນະພາບເພີ່ມເຕີມດັ່ງນີ້:</a:t>
            </a:r>
            <a:endParaRPr lang="en-US" dirty="0" smtClean="0">
              <a:latin typeface="Phetsarath OT" pitchFamily="2" charset="0"/>
              <a:cs typeface="Phetsarath OT" pitchFamily="2" charset="0"/>
            </a:endParaRPr>
          </a:p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1.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ເປັນການແປມາຈາກຕົ້ນສະບັບ ທີ່ມີຄວາມສຳຄັນ ໃນລະດັບທີ່ທຳໃຫ້ເກີດມີການປ່ຽນແປງທາງດ້ານວິຊາການ.</a:t>
            </a:r>
            <a:endParaRPr lang="en-US" dirty="0" smtClean="0">
              <a:latin typeface="Phetsarath OT" pitchFamily="2" charset="0"/>
              <a:cs typeface="Phetsarath OT" pitchFamily="2" charset="0"/>
            </a:endParaRPr>
          </a:p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2.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ເປັນການແປທີ່ຢູ່ໃນລະດັບຄວາມສາມາດຖືເປັນຕົ້ນສະບັບໄດ້.</a:t>
            </a:r>
            <a:endParaRPr lang="en-US" dirty="0" smtClean="0">
              <a:latin typeface="Phetsarath OT" pitchFamily="2" charset="0"/>
              <a:cs typeface="Phetsarath OT" pitchFamily="2" charset="0"/>
            </a:endParaRPr>
          </a:p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3.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ມີການໃຫ້ຂໍ້ສະຫຼຸບໃນທາງດ້ານຂອງວິທີການແປ ແລະທິດສະດີການແປ ທີ່ມີລັກສະນະບຸກເບີກທາງວິຊາການ.</a:t>
            </a:r>
          </a:p>
        </p:txBody>
      </p:sp>
    </p:spTree>
    <p:extLst>
      <p:ext uri="{BB962C8B-B14F-4D97-AF65-F5344CB8AC3E}">
        <p14:creationId xmlns="" xmlns:p14="http://schemas.microsoft.com/office/powerpoint/2010/main" val="3073674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/>
          </a:bodyPr>
          <a:lstStyle/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	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ເປັນຜົນງານໃໝ່ ຫຼື ເປັນການສິ່ງທີ່ມີຢູ່ແລ້ວມານຳໃຊ້ດ້ວຍວິທີການໃໝ່ໆ ແລະຜົນງານນັ້ນທຳໃຫ້ເກີດຜົນປະໂຫຍດໃນດ້ານໃດດ້ານໜຶ່ງ.</a:t>
            </a:r>
          </a:p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	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ໃຊ້ຫຼັກການດຽວກັນກັບລະດັບດີ ໂດຍມີຂໍ້ກຳນົດດ້ານຄຸນນະພາບເພີ່ມເຕີມດັ່ງນີ້:</a:t>
            </a:r>
            <a:endParaRPr lang="en-US" dirty="0" smtClean="0">
              <a:latin typeface="Phetsarath OT" pitchFamily="2" charset="0"/>
              <a:cs typeface="Phetsarath OT" pitchFamily="2" charset="0"/>
            </a:endParaRPr>
          </a:p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1.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ໄດ້ຮັບຮອງໂດຍອົງການວິຊາການ ຫຼື ໜ່ວຍງານອື່ນໆທີ່ກ່ຽວຂ້ອງໃນສາຂາທີ່ສະເໜີ ຫຼື ໄດ້ຮັບການເຜີຍແຜ່ໃນວົງການວິຊາການຢ່າງກ້ວາງຂວາງ.</a:t>
            </a:r>
            <a:endParaRPr lang="en-US" dirty="0" smtClean="0">
              <a:latin typeface="Phetsarath OT" pitchFamily="2" charset="0"/>
              <a:cs typeface="Phetsarath OT" pitchFamily="2" charset="0"/>
            </a:endParaRPr>
          </a:p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2.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ເປັນຜົນງານສ້າງສັນ ແລະເປັນທີ່ຍອມຮັບຂອງຜູ້ຊຽວຊານໃນສາຂາວິຊານັ້ນໆ.</a:t>
            </a:r>
          </a:p>
          <a:p>
            <a:pPr marL="137160" indent="0"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	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ໃຊ້ຫຼັກການດຽວກັນກັບລະດັບດີຫຼາຍ ແຕ່ຕ້ອງເປັນທີ່ຍອມຮັບໂດຍທົ່ວໃນວິຊາການ ຫຼື ອົງການວິຊາຊີບອື່ນໆໃນລະດັບຊາດ ຫຼື ນາໆຊາດ.</a:t>
            </a:r>
            <a:endParaRPr lang="en-BZ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0449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0"/>
            <a:ext cx="8229600" cy="1268760"/>
          </a:xfrm>
        </p:spPr>
        <p:txBody>
          <a:bodyPr>
            <a:normAutofit/>
          </a:bodyPr>
          <a:lstStyle/>
          <a:p>
            <a:pPr algn="ctr"/>
            <a:r>
              <a:rPr lang="lo-LA" sz="4000" dirty="0" smtClean="0">
                <a:latin typeface="Phetsarath OT" pitchFamily="2" charset="0"/>
                <a:cs typeface="Phetsarath OT" pitchFamily="2" charset="0"/>
              </a:rPr>
              <a:t>ເອກະສານບັນລະຍາຍບົດສອນ</a:t>
            </a:r>
            <a:endParaRPr lang="en-US" sz="40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144000" cy="3312368"/>
          </a:xfrm>
        </p:spPr>
        <p:txBody>
          <a:bodyPr/>
          <a:lstStyle/>
          <a:p>
            <a:pPr algn="thaiDist">
              <a:buFont typeface="Wingdings" pitchFamily="2" charset="2"/>
              <a:buChar char="Ø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ໝ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າຍເຖິງເອກະສານ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ຫຼື ອຸປະກອນ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ສື່ຕ່າງໆ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ທີ່ໃຊ້ສອນຫຼັກສູດໃດໜຶ່ງຕາມຫຼັກສູດມະຫາວິທະຍາໄລ ຫຼື ສະຖາບັນການສຶກສາຊັ້ນສູງທີ່ສະແດງໃຫ້ເຫັນເນື້ອໃນ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ວິຊາ, ມີ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ວິທີສິດສອນຢ່າງເປັນລະບົບ ແລະ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ມີໂຄງສ້າງສົມບູນ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ກ່ວາເອກະສານປະກອບການ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ສອນ(ເຊັ່ນ: ການນຳໃຊ້ </a:t>
            </a:r>
            <a:r>
              <a:rPr lang="en-US" dirty="0" err="1" smtClean="0">
                <a:latin typeface="Phetsarath OT" pitchFamily="2" charset="0"/>
                <a:cs typeface="Phetsarath OT" pitchFamily="2" charset="0"/>
              </a:rPr>
              <a:t>UbD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ແຜນວາດຊ່ວຍຈື່-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Mind Map)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ຖ້າ ເປັນເອກະສານຕ້ອງພິມ ແລະຄັດຫຍິບເປັນ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ຮູບເຫຼັ້ມ.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		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ໝາຍເຖິງເອກະສານທາງວິຊາການທີ່ຮຽບຮຽງຢ່າງເປັນລະບົບອາດຂຽນຂື້ນເພື່ອຕອບສະໜອງເນື້ອໃນທັງໝົດຂອງລາຍວິຊາ ຫຼື ສ່ວນໃດສ່ວນໜຶ່ງຂອງລາຍວິຊາ ຫຼື ຫຼັກສູດໃດກໍ່ໄດ້ໂດຍມີການວິເຄາະ ແລະສັງ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ເຄາະຄວາມ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ຮູ້ທີ່ກ່ຽວຂ້ອງ ສະທ້ອນໃຫ້ເຫັນຄວາມສາມາດໃນການຖ່າຍທອດລາຍວິຊາໃນລະດັບການສຶກສາຊັ້ນສູງໃນບາງກໍລະນີ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ຜູ້ຂຽນອາດສະເໜີຕຳລາໃນຮູບແບບອື່ນໆເຊັ່ນ: ຊີດີຣອມ, ເອກະສານ ຫຼື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ສື່ອື່ນໆ ປະກອບເຂົ້າກັນຕາມຄວາມເໝາະສົມ.</a:t>
            </a:r>
            <a:endParaRPr lang="en-US" dirty="0" smtClean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o-LA" sz="4800" dirty="0" smtClean="0">
                <a:latin typeface="Phetsarath OT" pitchFamily="2" charset="0"/>
                <a:cs typeface="Phetsarath OT" pitchFamily="2" charset="0"/>
              </a:rPr>
              <a:t>ຕຳລາ</a:t>
            </a:r>
            <a:endParaRPr lang="en-US" sz="4800" dirty="0">
              <a:latin typeface="Phetsarath OT" pitchFamily="2" charset="0"/>
              <a:cs typeface="Phetsarath OT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ໜັງ</a:t>
            </a:r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ສືວາລະສານ ຫຼືບົດຄວາມ</a:t>
            </a:r>
            <a:endParaRPr lang="en-BZ" sz="36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3600400"/>
          </a:xfrm>
        </p:spPr>
        <p:txBody>
          <a:bodyPr>
            <a:normAutofit/>
          </a:bodyPr>
          <a:lstStyle/>
          <a:p>
            <a:pPr algn="thaiDist">
              <a:buFont typeface="Wingdings" pitchFamily="2" charset="2"/>
              <a:buChar char="Ø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ໝ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າຍເຖິງເອກະສານທາງວິຊາການທີ່ຂຽນຂື້ນເຜີຍແຜ່ຄວາມຮູ້ ໄປສູ່ວົງການວິຊາການ ຫຼື ຜູ້ອ່ານທົ່ວໄປ ໂດຍບໍ່ຈຳເປັນໄປຕາມຂໍ້ກຳນົດຂອງໂຄງການຫຼັກສູດ ຫຼື ຕ້ອງນຳມາປະກອບການຮຽນການສອນວິຊາໃດໜຶ່ງຕ້ອງເປັນເອກະສານທີ່ຮຽບຮຽງຂື້ນຢ່າງມີມາດຕະຖານທາງວິຊາການທີ່ໝັ້ນຄົງ, ໃຫ້ທັດສະນະຂອງຜູ້ຂຽນທີ່ສົ່ງເສີມທາງດ້ານປັນຍາແນວຄິດ ແລະສ້າງຄວາມເຂັ້ມແຂງທາງດ້ານວິຊາການໃຫ້ແກ່ສາຂາວິຊານັ້ນໆ ຫຼື ສາຂາວິຊາທີ່ກ່ຽວ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ພັນ.ໃນ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ບາງກໍລະນີຜູ້ຂຽນອາດ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ຂຽນໃນ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ຮູບແບບອື່ນໆເຊັ່ນ: ຊີດີຣອມ, ເອກະສານ ຫຼື ສື່ອື່ນໆປະກອບເຂົ້າກັນຕາມຄວາມເໝາະສົມ.</a:t>
            </a:r>
            <a:endParaRPr lang="en-BZ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6618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39"/>
            <a:ext cx="9144000" cy="2952329"/>
          </a:xfrm>
        </p:spPr>
        <p:txBody>
          <a:bodyPr/>
          <a:lstStyle/>
          <a:p>
            <a:pPr marL="137160" indent="0" algn="thaiDist">
              <a:buFont typeface="Wingdings" pitchFamily="2" charset="2"/>
              <a:buChar char="Ø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ໝ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າຍເຖິງຜົນງານການຄົ້ນຄ້ວາຢ່າງເປັນລະບົບ ແລະມີຈຸດປະສົງຢ່າງຈະແຈ້ງເພື່ອໃຫ້ໄດ້ມາທາງດ້ານຂໍ້ມູນ, ຫຼັກການ ຫຼື ຂໍ້ສະຫຼຸບຊຶ່ງຈຳນຳໄປສູ່ຄວາມກ້າວໜ້າທາງວິຊາການ ຫຼື ອຳນວຍຄວາມສະດວກຕໍ່ວິຊາການນັ້ນເພື່ອນຳໄປໃຊ້ຕົວຈິງມີລັກສະນະເປັນເອກະສາທີ່ມີລະບຽບວິທີວິໄຈ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ທີ່ເປັນລະບົບ ແລະເ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ໝາະສົມກັບທຳມະ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ຊາດຄວາມເປັນຈິງຂອງ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ວິຊາ.</a:t>
            </a:r>
            <a:endParaRPr lang="en-BZ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o-LA" sz="4000" dirty="0" smtClean="0">
                <a:latin typeface="Phetsarath OT" pitchFamily="2" charset="0"/>
                <a:cs typeface="Phetsarath OT" pitchFamily="2" charset="0"/>
              </a:rPr>
              <a:t>ບົດຄົ້ນຄວ້າວິໄຈ</a:t>
            </a:r>
            <a:endParaRPr lang="en-BZ" sz="40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5102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9"/>
            <a:ext cx="9144000" cy="4104455"/>
          </a:xfrm>
        </p:spPr>
        <p:txBody>
          <a:bodyPr/>
          <a:lstStyle/>
          <a:p>
            <a:pPr marL="137160" indent="0" algn="thaiDist">
              <a:buFont typeface="Wingdings" pitchFamily="2" charset="2"/>
              <a:buChar char="Ø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ເປັນການແປຈາກ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ໜັງສື ຫຼື ຕຳລາສະບັບຕົ້ນເຊັ່ນ: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ວັນນະກຳ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ຫຼືບົດຂຽນ ໃນນັ້ນມີທັງບົດຄົ້ນຄວ້າວິໄຈ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(literatures)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ປັດຊະຍາ,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ປະຫວັດສາດ ຕະຫຼອດເຖິງສາຂາ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ວິຊາອື່ນໆ ທີ່ມີຄວາມສຳຄັນ ແລະມີຄຸນຄ່າໃນສາຂາວິຊານັ້ນ. ເມື່ອໄດ້ນຳມາແປຈະເປັນການເສີມສ້າງຄວາມກ້າວໜ້າທາງວິຊາການທີ່ເຫັນໄດ້ຈະແຈ້ງ ເປັນການແປພາສາຕ່າງປະເທດເປັນພາສາລາວ ຫຼື ພາສາລາວເປັນພາສາຕ່າງປະເທດ ຫຼື ຈາກພາສາຕ່າງປະເທດໃດໜຶ່ງ ເປັນພາສາຕ່າງປະເທດອີກພາສາໜຶ່ງ.</a:t>
            </a:r>
            <a:endParaRPr lang="en-BZ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o-LA" sz="4800" dirty="0" smtClean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lo-LA" sz="4800" dirty="0" smtClean="0">
                <a:latin typeface="Phetsarath OT" pitchFamily="2" charset="0"/>
                <a:cs typeface="Phetsarath OT" pitchFamily="2" charset="0"/>
              </a:rPr>
              <a:t>ແປເອກະສານ</a:t>
            </a:r>
            <a:endParaRPr lang="en-BZ" sz="48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354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76873"/>
            <a:ext cx="9144000" cy="3456384"/>
          </a:xfrm>
        </p:spPr>
        <p:txBody>
          <a:bodyPr/>
          <a:lstStyle/>
          <a:p>
            <a:pPr marL="137160" indent="0" algn="thaiDist">
              <a:buFont typeface="Wingdings" pitchFamily="2" charset="2"/>
              <a:buChar char="Ø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ໝ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າຍເຖິງບົດທີ່ຂຽນຂື້ນຊຶ່ງມີການກຳນົດບັນຫາຈະແຈ້ງມີການວິເຄາະບັນຫາດັ່ງກ່າວຕາມຫຼັກວິຊາການ ແລະມີການສະຫຼຸບບັນຫາອາດເປັນການນຳຄວາມຄິດມາຈາກແຫຼ່ງຕ່າງໆມາສັງເຄາະໂດຍຜູ້ຂຽນສາມາດໃຫ້ທັດສະນະທາງວິຊາການຂອງຕົນເອງໄດ້ຢ່າງຈະແຈ້ງ.</a:t>
            </a:r>
            <a:endParaRPr lang="en-BZ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o-LA" sz="4800" dirty="0" smtClean="0">
                <a:latin typeface="Phetsarath OT" pitchFamily="2" charset="0"/>
                <a:cs typeface="Phetsarath OT" pitchFamily="2" charset="0"/>
              </a:rPr>
              <a:t>ບົດຄວາມທາງວິຊາການ</a:t>
            </a:r>
            <a:endParaRPr lang="en-BZ" sz="48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9837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5"/>
            <a:ext cx="9144000" cy="3888432"/>
          </a:xfrm>
        </p:spPr>
        <p:txBody>
          <a:bodyPr/>
          <a:lstStyle/>
          <a:p>
            <a:pPr marL="137160" indent="0" algn="thaiDist">
              <a:buFont typeface="Wingdings" pitchFamily="2" charset="2"/>
              <a:buChar char="Ø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ໝ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າຍເຖິງຜົນງານຢ່າງອື່ນໆ ທີ່ບໍ່ແມ່ນເອກະສານທີ່ປະກອບການສອນ, ເອກະສານບັນລະຍາຍ, ບົດຄວາມທາງວິຊາການ, ຕຳລາ ຫຼື ບົດວິໄຈ ໝາຍເຖິງສິ່ງປະດິດ ຫຼື ງານສ້າງສັນອື່ນໆເຊັ່ນ: ຜົນງານການສ້າງແນວພັນໃໝ່, ຜົນງານສິນລະປະ, ຜົນງານທາງວິຊາການດັ່ງກ່າວອາດເປັນບັນທຶກວິດີໂອ ຫຼື ສື່ອື່ນໆກໍ່ໄດ້ ຊຶ່ງໄດ້ຮັບການຮັບຮອງຈາກອົງການວິຊາສະເພາະທີ່ກ່ຽວຂ້ອງ.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o-LA" sz="4800" dirty="0" smtClean="0">
                <a:latin typeface="Phetsarath OT" pitchFamily="2" charset="0"/>
                <a:cs typeface="Phetsarath OT" pitchFamily="2" charset="0"/>
              </a:rPr>
              <a:t>ຜົນງານວິຊາການໃນລັກສະນະອື່ນໆ</a:t>
            </a:r>
            <a:endParaRPr lang="en-BZ" sz="48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3607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528</TotalTime>
  <Words>863</Words>
  <Application>Microsoft Office PowerPoint</Application>
  <PresentationFormat>On-screen Show (4:3)</PresentationFormat>
  <Paragraphs>76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 ເອກະສານປະກອບການຂໍວຸດທິທາງວິຊາການ</vt:lpstr>
      <vt:lpstr>ເອກະສານປະກອບບົດສອນ</vt:lpstr>
      <vt:lpstr>ເອກະສານບັນລະຍາຍບົດສອນ</vt:lpstr>
      <vt:lpstr>ຕຳລາ</vt:lpstr>
      <vt:lpstr>ໜັງສືວາລະສານ ຫຼືບົດຄວາມ</vt:lpstr>
      <vt:lpstr>ບົດຄົ້ນຄວ້າວິໄຈ</vt:lpstr>
      <vt:lpstr>ການແປເອກະສານ</vt:lpstr>
      <vt:lpstr>ບົດຄວາມທາງວິຊາການ</vt:lpstr>
      <vt:lpstr>ຜົນງານວິຊາການໃນລັກສະນະອື່ນໆ</vt:lpstr>
      <vt:lpstr>ການແຕ່ງ-ການຂຽນ</vt:lpstr>
      <vt:lpstr>ເອກະສານປະກອບການສອນ</vt:lpstr>
      <vt:lpstr>ຕຳລາ</vt:lpstr>
      <vt:lpstr>ໜັງສືວາລະສານ ຫຼືບົດຄວາມ</vt:lpstr>
      <vt:lpstr>ບົດວິໄຈ</vt:lpstr>
      <vt:lpstr>ຕຳລາ</vt:lpstr>
      <vt:lpstr>Slide 16</vt:lpstr>
      <vt:lpstr>ໜັງສືວາລະສານ ຫຼືບົດຄວາມ</vt:lpstr>
      <vt:lpstr>Slide 18</vt:lpstr>
      <vt:lpstr>ບົດວິໄຈ</vt:lpstr>
      <vt:lpstr>Slide 20</vt:lpstr>
      <vt:lpstr>ການແປເອກະສານ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Adminstrastor</cp:lastModifiedBy>
  <cp:revision>54</cp:revision>
  <dcterms:created xsi:type="dcterms:W3CDTF">2014-10-21T02:41:31Z</dcterms:created>
  <dcterms:modified xsi:type="dcterms:W3CDTF">2014-11-03T09:04:20Z</dcterms:modified>
</cp:coreProperties>
</file>